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3" r:id="rId8"/>
    <p:sldId id="264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18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23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7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9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C74516-5096-4AE6-BB93-968B72B8D7B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76A5-9033-421C-B725-277DCB1C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8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51347"/>
            <a:ext cx="9144000" cy="1361532"/>
          </a:xfrm>
        </p:spPr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347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Aref</a:t>
            </a:r>
            <a:r>
              <a:rPr lang="en-US" dirty="0"/>
              <a:t> Shaikh 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G.K Joshi (Night) Commerce College, </a:t>
            </a:r>
            <a:r>
              <a:rPr lang="en-US" dirty="0" err="1" smtClean="0"/>
              <a:t>Latur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57794"/>
              </p:ext>
            </p:extLst>
          </p:nvPr>
        </p:nvGraphicFramePr>
        <p:xfrm>
          <a:off x="4323497" y="1497036"/>
          <a:ext cx="3251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Image" r:id="rId3" imgW="3250440" imgH="3085560" progId="Photoshop.Image.7">
                  <p:embed/>
                </p:oleObj>
              </mc:Choice>
              <mc:Fallback>
                <p:oleObj name="Image" r:id="rId3" imgW="3250440" imgH="308556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3497" y="1497036"/>
                        <a:ext cx="325120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77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Agreement of the verb with the subject……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verb must agree with its subject in number and person.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the subject is singular, the verb must be singular.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the subject is plural verb must be plural.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Ex- The student </a:t>
            </a:r>
            <a:r>
              <a:rPr lang="en-US" b="1" dirty="0" smtClean="0"/>
              <a:t>are</a:t>
            </a:r>
            <a:r>
              <a:rPr lang="en-US" dirty="0" smtClean="0"/>
              <a:t> </a:t>
            </a:r>
            <a:r>
              <a:rPr lang="en-US" dirty="0"/>
              <a:t>very talented</a:t>
            </a:r>
            <a:r>
              <a:rPr lang="en-US" dirty="0" smtClean="0"/>
              <a:t>. (Incorrect)</a:t>
            </a:r>
          </a:p>
          <a:p>
            <a:pPr marL="0" indent="0" algn="ctr">
              <a:buNone/>
            </a:pPr>
            <a:r>
              <a:rPr lang="en-US" dirty="0" smtClean="0"/>
              <a:t>      </a:t>
            </a:r>
            <a:r>
              <a:rPr lang="en-US" dirty="0"/>
              <a:t>The student </a:t>
            </a:r>
            <a:r>
              <a:rPr lang="en-US" b="1" dirty="0" smtClean="0"/>
              <a:t>is</a:t>
            </a:r>
            <a:r>
              <a:rPr lang="en-US" dirty="0" smtClean="0"/>
              <a:t> very </a:t>
            </a:r>
            <a:r>
              <a:rPr lang="en-US" dirty="0"/>
              <a:t>talented. </a:t>
            </a:r>
            <a:r>
              <a:rPr lang="en-US" dirty="0" smtClean="0"/>
              <a:t>    (Correct)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Never answer another 'how?' question agai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50" y="0"/>
            <a:ext cx="3597559" cy="20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5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58" y="378958"/>
            <a:ext cx="10515600" cy="62743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the subject consists of two or more nouns and joined by </a:t>
            </a:r>
            <a:r>
              <a:rPr lang="en-US" b="1" dirty="0" smtClean="0"/>
              <a:t>“and” </a:t>
            </a:r>
            <a:r>
              <a:rPr lang="en-US" dirty="0" smtClean="0"/>
              <a:t>then the verb must be plural.</a:t>
            </a:r>
          </a:p>
          <a:p>
            <a:pPr marL="0" indent="0">
              <a:buNone/>
            </a:pPr>
            <a:r>
              <a:rPr lang="en-US" dirty="0" smtClean="0"/>
              <a:t>Ex- </a:t>
            </a:r>
            <a:r>
              <a:rPr lang="en-US" dirty="0"/>
              <a:t>Annie and her brothers </a:t>
            </a:r>
            <a:r>
              <a:rPr lang="en-US" b="1" dirty="0" smtClean="0"/>
              <a:t>was</a:t>
            </a:r>
            <a:r>
              <a:rPr lang="en-US" dirty="0"/>
              <a:t> at school</a:t>
            </a:r>
            <a:r>
              <a:rPr lang="en-US" dirty="0" smtClean="0"/>
              <a:t>. (Incorrect)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/>
              <a:t>Annie and her brothers </a:t>
            </a:r>
            <a:r>
              <a:rPr lang="en-US" b="1" dirty="0" smtClean="0"/>
              <a:t>were</a:t>
            </a:r>
            <a:r>
              <a:rPr lang="en-US" dirty="0"/>
              <a:t> at school. </a:t>
            </a:r>
            <a:r>
              <a:rPr lang="en-US" dirty="0" smtClean="0"/>
              <a:t>(Correct)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If two nouns are joined by </a:t>
            </a:r>
            <a:r>
              <a:rPr lang="en-US" b="1" dirty="0"/>
              <a:t>“and” </a:t>
            </a:r>
            <a:r>
              <a:rPr lang="en-US" b="1" dirty="0" smtClean="0"/>
              <a:t> </a:t>
            </a:r>
            <a:r>
              <a:rPr lang="en-US" dirty="0" smtClean="0"/>
              <a:t>and expressed one idea, the verb must be in singular form.</a:t>
            </a:r>
          </a:p>
          <a:p>
            <a:pPr marL="0" indent="0">
              <a:buNone/>
            </a:pPr>
            <a:r>
              <a:rPr lang="en-US" dirty="0" smtClean="0"/>
              <a:t>Ex- Early to bed and early to rise </a:t>
            </a:r>
            <a:r>
              <a:rPr lang="en-US" b="1" dirty="0" smtClean="0"/>
              <a:t>make</a:t>
            </a:r>
            <a:r>
              <a:rPr lang="en-US" dirty="0" smtClean="0"/>
              <a:t> a man healthy.</a:t>
            </a:r>
            <a:r>
              <a:rPr lang="en-US" dirty="0"/>
              <a:t> (Incorrect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Early </a:t>
            </a:r>
            <a:r>
              <a:rPr lang="en-US" dirty="0"/>
              <a:t>to bed and early to rise </a:t>
            </a:r>
            <a:r>
              <a:rPr lang="en-US" b="1" dirty="0" smtClean="0"/>
              <a:t>makes</a:t>
            </a:r>
            <a:r>
              <a:rPr lang="en-US" dirty="0" smtClean="0"/>
              <a:t> </a:t>
            </a:r>
            <a:r>
              <a:rPr lang="en-US" dirty="0"/>
              <a:t>a man healthy. </a:t>
            </a:r>
            <a:r>
              <a:rPr lang="en-US" dirty="0" smtClean="0"/>
              <a:t>(Correct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Brad and butter, Slow and steady etc.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552668"/>
            <a:ext cx="10903424" cy="4351338"/>
          </a:xfrm>
        </p:spPr>
        <p:txBody>
          <a:bodyPr/>
          <a:lstStyle/>
          <a:p>
            <a:r>
              <a:rPr lang="en-US" dirty="0" smtClean="0"/>
              <a:t>Tourism have been considered one of the most important factors in the economical development of a country.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4" y="3030300"/>
            <a:ext cx="3095341" cy="31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Countable nouns	- 1 2 3 4 5 6 7 8 9 10…….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:\Users\Advik\Desktop\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66" y="1457135"/>
            <a:ext cx="500325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57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Uncountable nouns - </a:t>
            </a:r>
            <a:endParaRPr lang="en-US" dirty="0"/>
          </a:p>
        </p:txBody>
      </p:sp>
      <p:pic>
        <p:nvPicPr>
          <p:cNvPr id="4" name="Content Placeholder 3" descr="C:\Users\Advik\Desktop\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1825625"/>
            <a:ext cx="584124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1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091821"/>
            <a:ext cx="10754435" cy="4776716"/>
          </a:xfrm>
        </p:spPr>
      </p:pic>
    </p:spTree>
    <p:extLst>
      <p:ext uri="{BB962C8B-B14F-4D97-AF65-F5344CB8AC3E}">
        <p14:creationId xmlns:p14="http://schemas.microsoft.com/office/powerpoint/2010/main" val="357353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04" y="897575"/>
            <a:ext cx="10515600" cy="55851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One of my friends like to cook Italian food. (Incorrect)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Knowledge has create the opportunities for the development of multiple vaccines. </a:t>
            </a:r>
            <a:r>
              <a:rPr lang="en-US" dirty="0"/>
              <a:t>(Incorrect)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 </a:t>
            </a:r>
            <a:r>
              <a:rPr lang="en-US" u="sng" dirty="0"/>
              <a:t>might </a:t>
            </a:r>
            <a:r>
              <a:rPr lang="en-US" u="sng" dirty="0" smtClean="0"/>
              <a:t>gone</a:t>
            </a:r>
            <a:r>
              <a:rPr lang="en-US" dirty="0"/>
              <a:t> to the park after school today. </a:t>
            </a:r>
            <a:r>
              <a:rPr lang="en-US" dirty="0" smtClean="0"/>
              <a:t> </a:t>
            </a:r>
            <a:r>
              <a:rPr lang="en-US" dirty="0"/>
              <a:t>(Incorrect)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5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7738" y="951979"/>
            <a:ext cx="8440405" cy="1832164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When the subject is third person singular, the verb must carry </a:t>
            </a:r>
            <a:r>
              <a:rPr lang="en-US" b="1" dirty="0" smtClean="0"/>
              <a:t>–s or –</a:t>
            </a:r>
            <a:r>
              <a:rPr lang="en-US" b="1" dirty="0" err="1" smtClean="0"/>
              <a:t>es</a:t>
            </a:r>
            <a:r>
              <a:rPr lang="en-US" dirty="0" smtClean="0"/>
              <a:t> suffix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3487738" cy="4351338"/>
          </a:xfr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487738" y="3370997"/>
            <a:ext cx="8440405" cy="1832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S + M.V. (I) + Object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8234" y="5605349"/>
            <a:ext cx="786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watches cartoons every day.</a:t>
            </a:r>
            <a:endParaRPr lang="en-US" sz="36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7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343" y="1757197"/>
            <a:ext cx="4966647" cy="1325563"/>
          </a:xfrm>
        </p:spPr>
        <p:txBody>
          <a:bodyPr/>
          <a:lstStyle/>
          <a:p>
            <a:r>
              <a:rPr lang="en-US" dirty="0" smtClean="0"/>
              <a:t>To have + M.V (III)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1" y="901726"/>
            <a:ext cx="3789627" cy="371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020" y="4611309"/>
            <a:ext cx="915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Roboto"/>
              </a:rPr>
              <a:t>Venu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Roboto"/>
              </a:rPr>
              <a:t>Parvati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</a:t>
            </a:r>
            <a:r>
              <a:rPr lang="en-US" b="1" dirty="0">
                <a:solidFill>
                  <a:srgbClr val="333333"/>
                </a:solidFill>
                <a:latin typeface="Roboto"/>
              </a:rPr>
              <a:t>have invited</a:t>
            </a:r>
            <a:r>
              <a:rPr lang="en-US" dirty="0">
                <a:solidFill>
                  <a:srgbClr val="333333"/>
                </a:solidFill>
                <a:latin typeface="Roboto"/>
              </a:rPr>
              <a:t> all their friends for today’s party.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79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4" y="593748"/>
            <a:ext cx="5004180" cy="464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67" y="2122511"/>
            <a:ext cx="57340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6255"/>
            <a:ext cx="11035352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is nothing like ‘Correct English’……….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	G.B. Shaw</a:t>
            </a:r>
          </a:p>
          <a:p>
            <a:pPr marL="0" indent="0" algn="r">
              <a:buNone/>
            </a:pPr>
            <a:r>
              <a:rPr lang="en-US" dirty="0"/>
              <a:t>“Spoken English and Broken English”</a:t>
            </a:r>
          </a:p>
        </p:txBody>
      </p:sp>
    </p:spTree>
    <p:extLst>
      <p:ext uri="{BB962C8B-B14F-4D97-AF65-F5344CB8AC3E}">
        <p14:creationId xmlns:p14="http://schemas.microsoft.com/office/powerpoint/2010/main" val="1180875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5" y="319229"/>
            <a:ext cx="6043596" cy="417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5858" y="4351995"/>
            <a:ext cx="9153197" cy="178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Roboto"/>
              </a:rPr>
              <a:t>Gender</a:t>
            </a:r>
          </a:p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Roboto"/>
              </a:rPr>
              <a:t>Number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4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20653"/>
            <a:ext cx="8461612" cy="4825054"/>
          </a:xfrm>
        </p:spPr>
      </p:pic>
    </p:spTree>
    <p:extLst>
      <p:ext uri="{BB962C8B-B14F-4D97-AF65-F5344CB8AC3E}">
        <p14:creationId xmlns:p14="http://schemas.microsoft.com/office/powerpoint/2010/main" val="198054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ive Pronouns (video lessons, examples, explanation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4" y="378962"/>
            <a:ext cx="8884692" cy="55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771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emonstrative Prono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4" y="789793"/>
            <a:ext cx="9261381" cy="5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1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3" y="365315"/>
            <a:ext cx="10926170" cy="5748882"/>
          </a:xfrm>
        </p:spPr>
        <p:txBody>
          <a:bodyPr/>
          <a:lstStyle/>
          <a:p>
            <a:r>
              <a:rPr lang="en-US" dirty="0" smtClean="0"/>
              <a:t>An investigating officer submitted </a:t>
            </a:r>
            <a:r>
              <a:rPr lang="en-US" b="1" dirty="0" smtClean="0"/>
              <a:t>his</a:t>
            </a:r>
            <a:r>
              <a:rPr lang="en-US" dirty="0" smtClean="0"/>
              <a:t> report. (Incorrect)</a:t>
            </a:r>
          </a:p>
          <a:p>
            <a:endParaRPr lang="en-US" dirty="0"/>
          </a:p>
          <a:p>
            <a:r>
              <a:rPr lang="en-US" dirty="0" smtClean="0"/>
              <a:t>Isabel and Barbara love her children. </a:t>
            </a:r>
            <a:r>
              <a:rPr lang="en-US" dirty="0"/>
              <a:t>(Incorrect)</a:t>
            </a:r>
          </a:p>
          <a:p>
            <a:endParaRPr lang="en-US" dirty="0" smtClean="0"/>
          </a:p>
          <a:p>
            <a:r>
              <a:rPr lang="en-US" dirty="0"/>
              <a:t>If the teacher is good (a) / the students will respond (b) / positively to </a:t>
            </a:r>
            <a:r>
              <a:rPr lang="en-US" b="1" dirty="0"/>
              <a:t>them</a:t>
            </a:r>
            <a:r>
              <a:rPr lang="en-US" dirty="0"/>
              <a:t> (c) / No error (</a:t>
            </a:r>
            <a:r>
              <a:rPr lang="en-US" dirty="0" smtClean="0"/>
              <a:t>d)</a:t>
            </a:r>
          </a:p>
          <a:p>
            <a:endParaRPr lang="en-US" dirty="0"/>
          </a:p>
          <a:p>
            <a:r>
              <a:rPr lang="en-US" dirty="0" smtClean="0"/>
              <a:t>This is my brother </a:t>
            </a:r>
            <a:r>
              <a:rPr lang="en-US" b="1" dirty="0" smtClean="0"/>
              <a:t>which</a:t>
            </a:r>
            <a:r>
              <a:rPr lang="en-US" dirty="0" smtClean="0"/>
              <a:t> is a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0177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Class Poster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777923"/>
            <a:ext cx="8993873" cy="55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1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137524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Check the arrangements of the words in the sentence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Adjective + Noun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Adverb + Verb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en-US" sz="3600" dirty="0" smtClean="0"/>
              <a:t>Adverb + Adjective + Noun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17599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706509"/>
            <a:ext cx="10515600" cy="4351338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3570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omonyms Images – Browse 462 Stock Photos, Vectors, and Video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5" y="818865"/>
            <a:ext cx="8857397" cy="51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468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210" y="450377"/>
            <a:ext cx="8946541" cy="610054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word that is spelt and pronounced like another word but that has a different </a:t>
            </a:r>
            <a:r>
              <a:rPr lang="en-US" dirty="0" smtClean="0"/>
              <a:t>meaning.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Principal – </a:t>
            </a:r>
            <a:r>
              <a:rPr lang="en-US" dirty="0"/>
              <a:t>a person who’s in charge of certain things in a company.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Principle - </a:t>
            </a:r>
            <a:r>
              <a:rPr lang="en-US" dirty="0"/>
              <a:t>a rule, a law, a guideline, or a fact.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IN" b="1" dirty="0" smtClean="0"/>
              <a:t>Stationary – </a:t>
            </a:r>
            <a:r>
              <a:rPr lang="en-IN" dirty="0" smtClean="0"/>
              <a:t>fixed, </a:t>
            </a:r>
            <a:r>
              <a:rPr lang="en-IN" dirty="0"/>
              <a:t>unchanging</a:t>
            </a:r>
            <a:endParaRPr lang="en-IN" b="1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IN" b="1" dirty="0" smtClean="0"/>
              <a:t>Stationery</a:t>
            </a:r>
            <a:r>
              <a:rPr lang="en-IN" dirty="0"/>
              <a:t> </a:t>
            </a:r>
            <a:r>
              <a:rPr lang="en-IN" dirty="0" smtClean="0"/>
              <a:t>- </a:t>
            </a:r>
            <a:r>
              <a:rPr lang="en-US" dirty="0"/>
              <a:t>refers to paper, matching envelopes, and writing implements.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3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603"/>
            <a:ext cx="10515600" cy="490272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60000"/>
              </a:lnSpc>
              <a:buNone/>
            </a:pPr>
            <a:endParaRPr lang="en-US" sz="4000" dirty="0" smtClean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/>
              <a:t>According to 2001 data</a:t>
            </a:r>
            <a:r>
              <a:rPr lang="en-US" dirty="0" smtClean="0"/>
              <a:t>, India </a:t>
            </a:r>
            <a:r>
              <a:rPr lang="en-US" dirty="0"/>
              <a:t>has the second highest number of English </a:t>
            </a:r>
            <a:r>
              <a:rPr lang="en-US" dirty="0" smtClean="0"/>
              <a:t>speakers.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/>
              <a:t>It is a second language for a vast majority of people. In a country where many regional languages are used, a lot of errors creep into the grammar and vocabulary of an average English speaker in India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/>
              <a:t>Writing and speaking in English as a non-native speaker has its own set of problems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/>
              <a:t>Grammatical errors come in many forms and can easily confuse and obscure meaning. </a:t>
            </a:r>
            <a:endParaRPr lang="en-US" dirty="0" smtClean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just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8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1,090 Thank You Presentation Stock Photos, Pictures &amp; Royalty-Free Images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4" y="1377877"/>
            <a:ext cx="7178723" cy="39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16"/>
            <a:ext cx="10515600" cy="5972247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Banking		 – IBPS / SBI BANK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INSURANCE 	 – LIC / GENERAL INSURANCE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RAILWAY		 – NTPC /GROUP D / LOCO PILOT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SSC			 – CHSL / CGL / MULTITASKING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MBA		 – CAT / CET / CMAT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1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245" y="1156694"/>
            <a:ext cx="7521575" cy="549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Purpose of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77" y="51544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Common Errors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22325" y="2038655"/>
            <a:ext cx="3200400" cy="371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 smtClean="0"/>
              <a:t>Clarity of meaning</a:t>
            </a:r>
          </a:p>
          <a:p>
            <a:pPr marL="457200" indent="-457200"/>
            <a:r>
              <a:rPr lang="en-US" sz="2000" dirty="0" smtClean="0"/>
              <a:t>Readability</a:t>
            </a:r>
          </a:p>
          <a:p>
            <a:pPr marL="457200" indent="-457200"/>
            <a:r>
              <a:rPr lang="en-US" sz="2000" dirty="0" smtClean="0"/>
              <a:t>Credibility</a:t>
            </a:r>
          </a:p>
          <a:p>
            <a:pPr marL="457200" indent="-457200"/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746" r="3621" b="30382"/>
          <a:stretch>
            <a:fillRect/>
          </a:stretch>
        </p:blipFill>
        <p:spPr>
          <a:xfrm>
            <a:off x="4872251" y="2038655"/>
            <a:ext cx="6465674" cy="38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0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5" y="554052"/>
            <a:ext cx="11109276" cy="5622911"/>
          </a:xfrm>
        </p:spPr>
      </p:pic>
    </p:spTree>
    <p:extLst>
      <p:ext uri="{BB962C8B-B14F-4D97-AF65-F5344CB8AC3E}">
        <p14:creationId xmlns:p14="http://schemas.microsoft.com/office/powerpoint/2010/main" val="112041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8" y="720156"/>
            <a:ext cx="4184176" cy="48754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18" y="720156"/>
            <a:ext cx="6500568" cy="48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5" y="830440"/>
            <a:ext cx="5734050" cy="42957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830440"/>
            <a:ext cx="5691117" cy="45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1" y="1419367"/>
            <a:ext cx="9621671" cy="4285397"/>
          </a:xfrm>
        </p:spPr>
      </p:pic>
    </p:spTree>
    <p:extLst>
      <p:ext uri="{BB962C8B-B14F-4D97-AF65-F5344CB8AC3E}">
        <p14:creationId xmlns:p14="http://schemas.microsoft.com/office/powerpoint/2010/main" val="735382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</TotalTime>
  <Words>443</Words>
  <Application>Microsoft Office PowerPoint</Application>
  <PresentationFormat>Widescreen</PresentationFormat>
  <Paragraphs>79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Century Gothic</vt:lpstr>
      <vt:lpstr>Roboto</vt:lpstr>
      <vt:lpstr>Times New Roman</vt:lpstr>
      <vt:lpstr>Wingdings</vt:lpstr>
      <vt:lpstr>Wingdings 3</vt:lpstr>
      <vt:lpstr>Ion</vt:lpstr>
      <vt:lpstr>Image</vt:lpstr>
      <vt:lpstr>COMMON ERRORS</vt:lpstr>
      <vt:lpstr>PowerPoint Presentation</vt:lpstr>
      <vt:lpstr>PowerPoint Presentation</vt:lpstr>
      <vt:lpstr>PowerPoint Presentation</vt:lpstr>
      <vt:lpstr>The Purpose of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Countable nouns - 1 2 3 4 5 6 7 8 9 10…….  </vt:lpstr>
      <vt:lpstr>Uncountable nouns - </vt:lpstr>
      <vt:lpstr>PowerPoint Presentation</vt:lpstr>
      <vt:lpstr>PowerPoint Presentation</vt:lpstr>
      <vt:lpstr>When the subject is third person singular, the verb must carry –s or –es suffix</vt:lpstr>
      <vt:lpstr>To have + M.V (III)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ERRORS</dc:title>
  <dc:creator>Advik</dc:creator>
  <cp:lastModifiedBy>admin</cp:lastModifiedBy>
  <cp:revision>75</cp:revision>
  <dcterms:created xsi:type="dcterms:W3CDTF">2022-10-15T09:41:48Z</dcterms:created>
  <dcterms:modified xsi:type="dcterms:W3CDTF">2022-10-17T13:22:54Z</dcterms:modified>
</cp:coreProperties>
</file>