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8"/>
  </p:notes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58" r:id="rId11"/>
    <p:sldId id="259" r:id="rId12"/>
    <p:sldId id="261" r:id="rId13"/>
    <p:sldId id="262" r:id="rId14"/>
    <p:sldId id="263" r:id="rId15"/>
    <p:sldId id="264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95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ubjects\Business%20Econommics\New%20Microsoft%20Office%20Excel%20Workshe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Sheet1!$B$8</c:f>
              <c:strCache>
                <c:ptCount val="1"/>
                <c:pt idx="0">
                  <c:v>Production</c:v>
                </c:pt>
              </c:strCache>
            </c:strRef>
          </c:tx>
          <c:dLbls>
            <c:showVal val="1"/>
          </c:dLbls>
          <c:cat>
            <c:strRef>
              <c:f>Sheet1!$C$7:$E$7</c:f>
              <c:strCache>
                <c:ptCount val="3"/>
                <c:pt idx="0">
                  <c:v>Most Fertile</c:v>
                </c:pt>
                <c:pt idx="1">
                  <c:v>Less Fertile</c:v>
                </c:pt>
                <c:pt idx="2">
                  <c:v>Least fertile </c:v>
                </c:pt>
              </c:strCache>
            </c:strRef>
          </c:cat>
          <c:val>
            <c:numRef>
              <c:f>Sheet1!$C$8:$E$8</c:f>
              <c:numCache>
                <c:formatCode>General</c:formatCode>
                <c:ptCount val="3"/>
                <c:pt idx="0">
                  <c:v>30000</c:v>
                </c:pt>
                <c:pt idx="1">
                  <c:v>25000</c:v>
                </c:pt>
                <c:pt idx="2">
                  <c:v>20000</c:v>
                </c:pt>
              </c:numCache>
            </c:numRef>
          </c:val>
        </c:ser>
        <c:ser>
          <c:idx val="1"/>
          <c:order val="1"/>
          <c:tx>
            <c:strRef>
              <c:f>Sheet1!$B$9</c:f>
              <c:strCache>
                <c:ptCount val="1"/>
                <c:pt idx="0">
                  <c:v>Cost of Cultivation</c:v>
                </c:pt>
              </c:strCache>
            </c:strRef>
          </c:tx>
          <c:dLbls>
            <c:showVal val="1"/>
          </c:dLbls>
          <c:cat>
            <c:strRef>
              <c:f>Sheet1!$C$7:$E$7</c:f>
              <c:strCache>
                <c:ptCount val="3"/>
                <c:pt idx="0">
                  <c:v>Most Fertile</c:v>
                </c:pt>
                <c:pt idx="1">
                  <c:v>Less Fertile</c:v>
                </c:pt>
                <c:pt idx="2">
                  <c:v>Least fertile </c:v>
                </c:pt>
              </c:strCache>
            </c:strRef>
          </c:cat>
          <c:val>
            <c:numRef>
              <c:f>Sheet1!$C$9:$E$9</c:f>
              <c:numCache>
                <c:formatCode>General</c:formatCode>
                <c:ptCount val="3"/>
                <c:pt idx="0">
                  <c:v>20000</c:v>
                </c:pt>
                <c:pt idx="1">
                  <c:v>20000</c:v>
                </c:pt>
                <c:pt idx="2">
                  <c:v>20000</c:v>
                </c:pt>
              </c:numCache>
            </c:numRef>
          </c:val>
        </c:ser>
        <c:ser>
          <c:idx val="2"/>
          <c:order val="2"/>
          <c:tx>
            <c:strRef>
              <c:f>Sheet1!$B$10</c:f>
              <c:strCache>
                <c:ptCount val="1"/>
                <c:pt idx="0">
                  <c:v>Rent</c:v>
                </c:pt>
              </c:strCache>
            </c:strRef>
          </c:tx>
          <c:dLbls>
            <c:showVal val="1"/>
          </c:dLbls>
          <c:cat>
            <c:strRef>
              <c:f>Sheet1!$C$7:$E$7</c:f>
              <c:strCache>
                <c:ptCount val="3"/>
                <c:pt idx="0">
                  <c:v>Most Fertile</c:v>
                </c:pt>
                <c:pt idx="1">
                  <c:v>Less Fertile</c:v>
                </c:pt>
                <c:pt idx="2">
                  <c:v>Least fertile </c:v>
                </c:pt>
              </c:strCache>
            </c:strRef>
          </c:cat>
          <c:val>
            <c:numRef>
              <c:f>Sheet1!$C$10:$E$10</c:f>
              <c:numCache>
                <c:formatCode>General</c:formatCode>
                <c:ptCount val="3"/>
                <c:pt idx="0">
                  <c:v>10000</c:v>
                </c:pt>
                <c:pt idx="1">
                  <c:v>5000</c:v>
                </c:pt>
                <c:pt idx="2">
                  <c:v>0</c:v>
                </c:pt>
              </c:numCache>
            </c:numRef>
          </c:val>
        </c:ser>
        <c:gapWidth val="75"/>
        <c:overlap val="-25"/>
        <c:axId val="80507264"/>
        <c:axId val="80508800"/>
      </c:barChart>
      <c:catAx>
        <c:axId val="805072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050" b="1"/>
            </a:pPr>
            <a:endParaRPr lang="en-US"/>
          </a:p>
        </c:txPr>
        <c:crossAx val="80508800"/>
        <c:crosses val="autoZero"/>
        <c:auto val="1"/>
        <c:lblAlgn val="ctr"/>
        <c:lblOffset val="100"/>
      </c:catAx>
      <c:valAx>
        <c:axId val="8050880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8050726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100"/>
          </a:pPr>
          <a:endParaRPr lang="en-US"/>
        </a:p>
      </c:txPr>
    </c:legend>
    <c:plotVisOnly val="1"/>
  </c:chart>
  <c:spPr>
    <a:solidFill>
      <a:srgbClr val="C0504D">
        <a:lumMod val="20000"/>
        <a:lumOff val="80000"/>
      </a:srgbClr>
    </a:solidFill>
  </c:sp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EF497-6D45-4B56-AB3E-6E7E0FDEF19F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F0F97E-EC58-4C0E-9AF5-FADB39993817}">
      <dgm:prSet phldrT="[Text]"/>
      <dgm:spPr/>
      <dgm:t>
        <a:bodyPr/>
        <a:lstStyle/>
        <a:p>
          <a:r>
            <a:rPr lang="en-US" dirty="0" smtClean="0"/>
            <a:t>Total Deposit</a:t>
          </a:r>
          <a:endParaRPr lang="en-US" dirty="0"/>
        </a:p>
      </dgm:t>
    </dgm:pt>
    <dgm:pt modelId="{BF5E14B1-21A4-4BEE-A257-FD92FB28A8F7}" type="parTrans" cxnId="{655CFF9A-569D-418B-BB3B-D49243B7AC99}">
      <dgm:prSet/>
      <dgm:spPr/>
      <dgm:t>
        <a:bodyPr/>
        <a:lstStyle/>
        <a:p>
          <a:endParaRPr lang="en-US"/>
        </a:p>
      </dgm:t>
    </dgm:pt>
    <dgm:pt modelId="{7A0742B8-95DE-4C10-A94C-8437482F7116}" type="sibTrans" cxnId="{655CFF9A-569D-418B-BB3B-D49243B7AC99}">
      <dgm:prSet/>
      <dgm:spPr/>
      <dgm:t>
        <a:bodyPr/>
        <a:lstStyle/>
        <a:p>
          <a:endParaRPr lang="en-US"/>
        </a:p>
      </dgm:t>
    </dgm:pt>
    <dgm:pt modelId="{354BB9A8-DBD9-4027-9CC6-9D035D3ECDE7}">
      <dgm:prSet phldrT="[Text]"/>
      <dgm:spPr/>
      <dgm:t>
        <a:bodyPr/>
        <a:lstStyle/>
        <a:p>
          <a:r>
            <a:rPr lang="en-US" dirty="0" smtClean="0"/>
            <a:t>Reserve</a:t>
          </a:r>
          <a:endParaRPr lang="en-US" dirty="0"/>
        </a:p>
      </dgm:t>
    </dgm:pt>
    <dgm:pt modelId="{AA081C04-722E-4CA7-9DFF-49CC4327C4F0}" type="parTrans" cxnId="{BF24BD2E-1402-457D-AEB7-33D412789126}">
      <dgm:prSet/>
      <dgm:spPr/>
      <dgm:t>
        <a:bodyPr/>
        <a:lstStyle/>
        <a:p>
          <a:endParaRPr lang="en-US" dirty="0"/>
        </a:p>
      </dgm:t>
    </dgm:pt>
    <dgm:pt modelId="{719F48FF-380D-4821-9F2D-3DDD91A76FDE}" type="sibTrans" cxnId="{BF24BD2E-1402-457D-AEB7-33D412789126}">
      <dgm:prSet/>
      <dgm:spPr/>
      <dgm:t>
        <a:bodyPr/>
        <a:lstStyle/>
        <a:p>
          <a:endParaRPr lang="en-US" dirty="0"/>
        </a:p>
      </dgm:t>
    </dgm:pt>
    <dgm:pt modelId="{E2F925B3-CA04-49D5-B811-D12ADDA7BE9F}">
      <dgm:prSet phldrT="[Text]"/>
      <dgm:spPr/>
      <dgm:t>
        <a:bodyPr/>
        <a:lstStyle/>
        <a:p>
          <a:r>
            <a:rPr lang="en-US" dirty="0" smtClean="0"/>
            <a:t>Loanable Fund</a:t>
          </a:r>
          <a:endParaRPr lang="en-US" dirty="0"/>
        </a:p>
      </dgm:t>
    </dgm:pt>
    <dgm:pt modelId="{3D7DB36C-45E7-4840-B3DE-D3B24A164C62}" type="parTrans" cxnId="{27190593-C2B8-4C79-85A8-7BE03DA24EE1}">
      <dgm:prSet/>
      <dgm:spPr/>
      <dgm:t>
        <a:bodyPr/>
        <a:lstStyle/>
        <a:p>
          <a:endParaRPr lang="en-US"/>
        </a:p>
      </dgm:t>
    </dgm:pt>
    <dgm:pt modelId="{DAAF7C84-539F-481C-8886-5830BFB578C7}" type="sibTrans" cxnId="{27190593-C2B8-4C79-85A8-7BE03DA24EE1}">
      <dgm:prSet/>
      <dgm:spPr/>
      <dgm:t>
        <a:bodyPr/>
        <a:lstStyle/>
        <a:p>
          <a:endParaRPr lang="en-US"/>
        </a:p>
      </dgm:t>
    </dgm:pt>
    <dgm:pt modelId="{E0B618FB-B45A-470C-94B7-3FCE527FA2AC}">
      <dgm:prSet phldrT="[Text]"/>
      <dgm:spPr/>
      <dgm:t>
        <a:bodyPr/>
        <a:lstStyle/>
        <a:p>
          <a:r>
            <a:rPr lang="en-US" dirty="0" smtClean="0"/>
            <a:t>40,00,000</a:t>
          </a:r>
          <a:endParaRPr lang="en-US" dirty="0"/>
        </a:p>
      </dgm:t>
    </dgm:pt>
    <dgm:pt modelId="{F9AD496C-0440-4ACF-AE8A-731164299844}" type="parTrans" cxnId="{7F97BFF6-9A78-4F93-B785-61D75DDB973B}">
      <dgm:prSet/>
      <dgm:spPr/>
      <dgm:t>
        <a:bodyPr/>
        <a:lstStyle/>
        <a:p>
          <a:endParaRPr lang="en-US"/>
        </a:p>
      </dgm:t>
    </dgm:pt>
    <dgm:pt modelId="{A58B0C0E-3937-4EBF-99CF-4D79AB9878C2}" type="sibTrans" cxnId="{7F97BFF6-9A78-4F93-B785-61D75DDB973B}">
      <dgm:prSet/>
      <dgm:spPr/>
      <dgm:t>
        <a:bodyPr/>
        <a:lstStyle/>
        <a:p>
          <a:endParaRPr lang="en-US"/>
        </a:p>
      </dgm:t>
    </dgm:pt>
    <dgm:pt modelId="{128DD754-30CA-4CB4-A36C-7E07B67B0C96}">
      <dgm:prSet phldrT="[Text]"/>
      <dgm:spPr/>
      <dgm:t>
        <a:bodyPr/>
        <a:lstStyle/>
        <a:p>
          <a:r>
            <a:rPr lang="en-US" dirty="0" smtClean="0"/>
            <a:t>12,00,000</a:t>
          </a:r>
          <a:endParaRPr lang="en-US" dirty="0"/>
        </a:p>
      </dgm:t>
    </dgm:pt>
    <dgm:pt modelId="{A78EFCEF-0E46-44AB-B2EF-0F0B993D2BDB}" type="parTrans" cxnId="{9B56F0F4-8255-4AD4-BC77-C32217347326}">
      <dgm:prSet/>
      <dgm:spPr/>
      <dgm:t>
        <a:bodyPr/>
        <a:lstStyle/>
        <a:p>
          <a:endParaRPr lang="en-US" dirty="0"/>
        </a:p>
      </dgm:t>
    </dgm:pt>
    <dgm:pt modelId="{05F467F1-C1D8-4A46-8035-DFCB2FF47273}" type="sibTrans" cxnId="{9B56F0F4-8255-4AD4-BC77-C32217347326}">
      <dgm:prSet/>
      <dgm:spPr/>
      <dgm:t>
        <a:bodyPr/>
        <a:lstStyle/>
        <a:p>
          <a:endParaRPr lang="en-US" dirty="0"/>
        </a:p>
      </dgm:t>
    </dgm:pt>
    <dgm:pt modelId="{80635C8B-8CD6-48E3-B415-735DF04E0499}">
      <dgm:prSet phldrT="[Text]"/>
      <dgm:spPr/>
      <dgm:t>
        <a:bodyPr/>
        <a:lstStyle/>
        <a:p>
          <a:r>
            <a:rPr lang="en-US" dirty="0" smtClean="0"/>
            <a:t>28,00,00</a:t>
          </a:r>
          <a:endParaRPr lang="en-US" dirty="0"/>
        </a:p>
      </dgm:t>
    </dgm:pt>
    <dgm:pt modelId="{0B61CE5B-E4E5-4BA9-A1FF-5172F81AB2EE}" type="parTrans" cxnId="{DF6866CC-0820-4BC1-A488-4A7AFD3CAC45}">
      <dgm:prSet/>
      <dgm:spPr/>
      <dgm:t>
        <a:bodyPr/>
        <a:lstStyle/>
        <a:p>
          <a:endParaRPr lang="en-US"/>
        </a:p>
      </dgm:t>
    </dgm:pt>
    <dgm:pt modelId="{B61068E6-CF89-4DDB-AE16-DF1120D76BB4}" type="sibTrans" cxnId="{DF6866CC-0820-4BC1-A488-4A7AFD3CAC45}">
      <dgm:prSet/>
      <dgm:spPr/>
      <dgm:t>
        <a:bodyPr/>
        <a:lstStyle/>
        <a:p>
          <a:endParaRPr lang="en-US"/>
        </a:p>
      </dgm:t>
    </dgm:pt>
    <dgm:pt modelId="{33616EF6-A56F-4802-8845-34CDB98E09CE}" type="pres">
      <dgm:prSet presAssocID="{9EFEF497-6D45-4B56-AB3E-6E7E0FDEF19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2C2F25-AE2A-4317-B50B-6BFA2482F970}" type="pres">
      <dgm:prSet presAssocID="{2CF0F97E-EC58-4C0E-9AF5-FADB39993817}" presName="vertFlow" presStyleCnt="0"/>
      <dgm:spPr/>
    </dgm:pt>
    <dgm:pt modelId="{FBA50215-72EA-4E65-86D3-D69C5FAFC7C2}" type="pres">
      <dgm:prSet presAssocID="{2CF0F97E-EC58-4C0E-9AF5-FADB39993817}" presName="header" presStyleLbl="node1" presStyleIdx="0" presStyleCnt="2"/>
      <dgm:spPr/>
      <dgm:t>
        <a:bodyPr/>
        <a:lstStyle/>
        <a:p>
          <a:endParaRPr lang="en-US"/>
        </a:p>
      </dgm:t>
    </dgm:pt>
    <dgm:pt modelId="{6A39C92B-74C7-4E34-8117-0D9F529FA0BC}" type="pres">
      <dgm:prSet presAssocID="{AA081C04-722E-4CA7-9DFF-49CC4327C4F0}" presName="parTrans" presStyleLbl="sibTrans2D1" presStyleIdx="0" presStyleCnt="4"/>
      <dgm:spPr/>
      <dgm:t>
        <a:bodyPr/>
        <a:lstStyle/>
        <a:p>
          <a:endParaRPr lang="en-US"/>
        </a:p>
      </dgm:t>
    </dgm:pt>
    <dgm:pt modelId="{69BB7304-3E97-4DD9-8ED3-4F2C5783308A}" type="pres">
      <dgm:prSet presAssocID="{354BB9A8-DBD9-4027-9CC6-9D035D3ECDE7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CE6EC1-909E-423F-A2A8-1AC9B0994831}" type="pres">
      <dgm:prSet presAssocID="{719F48FF-380D-4821-9F2D-3DDD91A76FDE}" presName="sibTrans" presStyleLbl="sibTrans2D1" presStyleIdx="1" presStyleCnt="4"/>
      <dgm:spPr/>
      <dgm:t>
        <a:bodyPr/>
        <a:lstStyle/>
        <a:p>
          <a:endParaRPr lang="en-US"/>
        </a:p>
      </dgm:t>
    </dgm:pt>
    <dgm:pt modelId="{EEAA205B-B929-4E34-83A5-A5CE63DF0CCE}" type="pres">
      <dgm:prSet presAssocID="{E2F925B3-CA04-49D5-B811-D12ADDA7BE9F}" presName="child" presStyleLbl="alignAccFollow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EFDCCC-E366-47E7-B5B6-D55678FF7A18}" type="pres">
      <dgm:prSet presAssocID="{2CF0F97E-EC58-4C0E-9AF5-FADB39993817}" presName="hSp" presStyleCnt="0"/>
      <dgm:spPr/>
    </dgm:pt>
    <dgm:pt modelId="{33C75A43-38BD-4DDA-8396-AED5974E2BCF}" type="pres">
      <dgm:prSet presAssocID="{E0B618FB-B45A-470C-94B7-3FCE527FA2AC}" presName="vertFlow" presStyleCnt="0"/>
      <dgm:spPr/>
    </dgm:pt>
    <dgm:pt modelId="{64D602FD-729A-4902-A34A-114EED5F2B2E}" type="pres">
      <dgm:prSet presAssocID="{E0B618FB-B45A-470C-94B7-3FCE527FA2AC}" presName="header" presStyleLbl="node1" presStyleIdx="1" presStyleCnt="2"/>
      <dgm:spPr/>
      <dgm:t>
        <a:bodyPr/>
        <a:lstStyle/>
        <a:p>
          <a:endParaRPr lang="en-US"/>
        </a:p>
      </dgm:t>
    </dgm:pt>
    <dgm:pt modelId="{8DC1F102-7713-44BD-BA8A-8ABE0B990FA0}" type="pres">
      <dgm:prSet presAssocID="{A78EFCEF-0E46-44AB-B2EF-0F0B993D2BDB}" presName="parTrans" presStyleLbl="sibTrans2D1" presStyleIdx="2" presStyleCnt="4"/>
      <dgm:spPr/>
      <dgm:t>
        <a:bodyPr/>
        <a:lstStyle/>
        <a:p>
          <a:endParaRPr lang="en-US"/>
        </a:p>
      </dgm:t>
    </dgm:pt>
    <dgm:pt modelId="{50F52580-4713-40AF-A11F-E5FE408AB400}" type="pres">
      <dgm:prSet presAssocID="{128DD754-30CA-4CB4-A36C-7E07B67B0C96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6749DE-525E-4751-9219-FC2C13525EA0}" type="pres">
      <dgm:prSet presAssocID="{05F467F1-C1D8-4A46-8035-DFCB2FF47273}" presName="sibTrans" presStyleLbl="sibTrans2D1" presStyleIdx="3" presStyleCnt="4"/>
      <dgm:spPr/>
      <dgm:t>
        <a:bodyPr/>
        <a:lstStyle/>
        <a:p>
          <a:endParaRPr lang="en-US"/>
        </a:p>
      </dgm:t>
    </dgm:pt>
    <dgm:pt modelId="{3C66E7B8-8498-40D5-ACC8-E02767713908}" type="pres">
      <dgm:prSet presAssocID="{80635C8B-8CD6-48E3-B415-735DF04E0499}" presName="child" presStyleLbl="alignAccFollow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190593-C2B8-4C79-85A8-7BE03DA24EE1}" srcId="{2CF0F97E-EC58-4C0E-9AF5-FADB39993817}" destId="{E2F925B3-CA04-49D5-B811-D12ADDA7BE9F}" srcOrd="1" destOrd="0" parTransId="{3D7DB36C-45E7-4840-B3DE-D3B24A164C62}" sibTransId="{DAAF7C84-539F-481C-8886-5830BFB578C7}"/>
    <dgm:cxn modelId="{D7D867D4-168D-4646-B80A-DB8C952A99C1}" type="presOf" srcId="{05F467F1-C1D8-4A46-8035-DFCB2FF47273}" destId="{E16749DE-525E-4751-9219-FC2C13525EA0}" srcOrd="0" destOrd="0" presId="urn:microsoft.com/office/officeart/2005/8/layout/lProcess1"/>
    <dgm:cxn modelId="{26AB1104-FAC7-49D6-993C-F44E486429B3}" type="presOf" srcId="{E2F925B3-CA04-49D5-B811-D12ADDA7BE9F}" destId="{EEAA205B-B929-4E34-83A5-A5CE63DF0CCE}" srcOrd="0" destOrd="0" presId="urn:microsoft.com/office/officeart/2005/8/layout/lProcess1"/>
    <dgm:cxn modelId="{6381F1FC-763A-4205-8196-4DA8B5B24E99}" type="presOf" srcId="{AA081C04-722E-4CA7-9DFF-49CC4327C4F0}" destId="{6A39C92B-74C7-4E34-8117-0D9F529FA0BC}" srcOrd="0" destOrd="0" presId="urn:microsoft.com/office/officeart/2005/8/layout/lProcess1"/>
    <dgm:cxn modelId="{42384317-99BB-4C5F-AC17-D37EA48A2AF0}" type="presOf" srcId="{E0B618FB-B45A-470C-94B7-3FCE527FA2AC}" destId="{64D602FD-729A-4902-A34A-114EED5F2B2E}" srcOrd="0" destOrd="0" presId="urn:microsoft.com/office/officeart/2005/8/layout/lProcess1"/>
    <dgm:cxn modelId="{7011E819-7247-48E2-BBB7-3DC5E7072E65}" type="presOf" srcId="{A78EFCEF-0E46-44AB-B2EF-0F0B993D2BDB}" destId="{8DC1F102-7713-44BD-BA8A-8ABE0B990FA0}" srcOrd="0" destOrd="0" presId="urn:microsoft.com/office/officeart/2005/8/layout/lProcess1"/>
    <dgm:cxn modelId="{6518A770-529E-498B-808F-8252ADB94E59}" type="presOf" srcId="{80635C8B-8CD6-48E3-B415-735DF04E0499}" destId="{3C66E7B8-8498-40D5-ACC8-E02767713908}" srcOrd="0" destOrd="0" presId="urn:microsoft.com/office/officeart/2005/8/layout/lProcess1"/>
    <dgm:cxn modelId="{7F97BFF6-9A78-4F93-B785-61D75DDB973B}" srcId="{9EFEF497-6D45-4B56-AB3E-6E7E0FDEF19F}" destId="{E0B618FB-B45A-470C-94B7-3FCE527FA2AC}" srcOrd="1" destOrd="0" parTransId="{F9AD496C-0440-4ACF-AE8A-731164299844}" sibTransId="{A58B0C0E-3937-4EBF-99CF-4D79AB9878C2}"/>
    <dgm:cxn modelId="{DB6DEAD2-9BBF-407C-B36A-3CC37B9ACF6C}" type="presOf" srcId="{719F48FF-380D-4821-9F2D-3DDD91A76FDE}" destId="{0CCE6EC1-909E-423F-A2A8-1AC9B0994831}" srcOrd="0" destOrd="0" presId="urn:microsoft.com/office/officeart/2005/8/layout/lProcess1"/>
    <dgm:cxn modelId="{DF6866CC-0820-4BC1-A488-4A7AFD3CAC45}" srcId="{E0B618FB-B45A-470C-94B7-3FCE527FA2AC}" destId="{80635C8B-8CD6-48E3-B415-735DF04E0499}" srcOrd="1" destOrd="0" parTransId="{0B61CE5B-E4E5-4BA9-A1FF-5172F81AB2EE}" sibTransId="{B61068E6-CF89-4DDB-AE16-DF1120D76BB4}"/>
    <dgm:cxn modelId="{428AE34C-E9DB-42B8-97D0-FC600D9DD056}" type="presOf" srcId="{128DD754-30CA-4CB4-A36C-7E07B67B0C96}" destId="{50F52580-4713-40AF-A11F-E5FE408AB400}" srcOrd="0" destOrd="0" presId="urn:microsoft.com/office/officeart/2005/8/layout/lProcess1"/>
    <dgm:cxn modelId="{BF24BD2E-1402-457D-AEB7-33D412789126}" srcId="{2CF0F97E-EC58-4C0E-9AF5-FADB39993817}" destId="{354BB9A8-DBD9-4027-9CC6-9D035D3ECDE7}" srcOrd="0" destOrd="0" parTransId="{AA081C04-722E-4CA7-9DFF-49CC4327C4F0}" sibTransId="{719F48FF-380D-4821-9F2D-3DDD91A76FDE}"/>
    <dgm:cxn modelId="{9B56F0F4-8255-4AD4-BC77-C32217347326}" srcId="{E0B618FB-B45A-470C-94B7-3FCE527FA2AC}" destId="{128DD754-30CA-4CB4-A36C-7E07B67B0C96}" srcOrd="0" destOrd="0" parTransId="{A78EFCEF-0E46-44AB-B2EF-0F0B993D2BDB}" sibTransId="{05F467F1-C1D8-4A46-8035-DFCB2FF47273}"/>
    <dgm:cxn modelId="{655CFF9A-569D-418B-BB3B-D49243B7AC99}" srcId="{9EFEF497-6D45-4B56-AB3E-6E7E0FDEF19F}" destId="{2CF0F97E-EC58-4C0E-9AF5-FADB39993817}" srcOrd="0" destOrd="0" parTransId="{BF5E14B1-21A4-4BEE-A257-FD92FB28A8F7}" sibTransId="{7A0742B8-95DE-4C10-A94C-8437482F7116}"/>
    <dgm:cxn modelId="{B7102EA8-595D-4C7D-9DFA-4BF17902D7AA}" type="presOf" srcId="{9EFEF497-6D45-4B56-AB3E-6E7E0FDEF19F}" destId="{33616EF6-A56F-4802-8845-34CDB98E09CE}" srcOrd="0" destOrd="0" presId="urn:microsoft.com/office/officeart/2005/8/layout/lProcess1"/>
    <dgm:cxn modelId="{CE0721B2-2BD9-4651-ADC5-13B2EF553292}" type="presOf" srcId="{2CF0F97E-EC58-4C0E-9AF5-FADB39993817}" destId="{FBA50215-72EA-4E65-86D3-D69C5FAFC7C2}" srcOrd="0" destOrd="0" presId="urn:microsoft.com/office/officeart/2005/8/layout/lProcess1"/>
    <dgm:cxn modelId="{DF4B60E3-6284-47E5-8CAA-BDDCEF07732E}" type="presOf" srcId="{354BB9A8-DBD9-4027-9CC6-9D035D3ECDE7}" destId="{69BB7304-3E97-4DD9-8ED3-4F2C5783308A}" srcOrd="0" destOrd="0" presId="urn:microsoft.com/office/officeart/2005/8/layout/lProcess1"/>
    <dgm:cxn modelId="{AA938667-B319-4007-97D7-09DA468A59D2}" type="presParOf" srcId="{33616EF6-A56F-4802-8845-34CDB98E09CE}" destId="{A02C2F25-AE2A-4317-B50B-6BFA2482F970}" srcOrd="0" destOrd="0" presId="urn:microsoft.com/office/officeart/2005/8/layout/lProcess1"/>
    <dgm:cxn modelId="{DF1AB894-AD51-40B2-B95F-D496AC3D2E0D}" type="presParOf" srcId="{A02C2F25-AE2A-4317-B50B-6BFA2482F970}" destId="{FBA50215-72EA-4E65-86D3-D69C5FAFC7C2}" srcOrd="0" destOrd="0" presId="urn:microsoft.com/office/officeart/2005/8/layout/lProcess1"/>
    <dgm:cxn modelId="{D1A27243-4BBB-4B1A-AEAE-CC6052AC481D}" type="presParOf" srcId="{A02C2F25-AE2A-4317-B50B-6BFA2482F970}" destId="{6A39C92B-74C7-4E34-8117-0D9F529FA0BC}" srcOrd="1" destOrd="0" presId="urn:microsoft.com/office/officeart/2005/8/layout/lProcess1"/>
    <dgm:cxn modelId="{04AD2422-21F0-4A30-B4E8-C50D127F95C7}" type="presParOf" srcId="{A02C2F25-AE2A-4317-B50B-6BFA2482F970}" destId="{69BB7304-3E97-4DD9-8ED3-4F2C5783308A}" srcOrd="2" destOrd="0" presId="urn:microsoft.com/office/officeart/2005/8/layout/lProcess1"/>
    <dgm:cxn modelId="{12421357-D6D1-4948-B20F-40351B1496C7}" type="presParOf" srcId="{A02C2F25-AE2A-4317-B50B-6BFA2482F970}" destId="{0CCE6EC1-909E-423F-A2A8-1AC9B0994831}" srcOrd="3" destOrd="0" presId="urn:microsoft.com/office/officeart/2005/8/layout/lProcess1"/>
    <dgm:cxn modelId="{0606D22E-07AF-424F-9757-BDC6317D99E8}" type="presParOf" srcId="{A02C2F25-AE2A-4317-B50B-6BFA2482F970}" destId="{EEAA205B-B929-4E34-83A5-A5CE63DF0CCE}" srcOrd="4" destOrd="0" presId="urn:microsoft.com/office/officeart/2005/8/layout/lProcess1"/>
    <dgm:cxn modelId="{9DBE6EAD-03E3-4BAC-8C57-FF92E3042F51}" type="presParOf" srcId="{33616EF6-A56F-4802-8845-34CDB98E09CE}" destId="{8FEFDCCC-E366-47E7-B5B6-D55678FF7A18}" srcOrd="1" destOrd="0" presId="urn:microsoft.com/office/officeart/2005/8/layout/lProcess1"/>
    <dgm:cxn modelId="{275FF311-41A7-431D-A492-A46D2F6A2690}" type="presParOf" srcId="{33616EF6-A56F-4802-8845-34CDB98E09CE}" destId="{33C75A43-38BD-4DDA-8396-AED5974E2BCF}" srcOrd="2" destOrd="0" presId="urn:microsoft.com/office/officeart/2005/8/layout/lProcess1"/>
    <dgm:cxn modelId="{4FB51B04-0AA9-4FF3-A22F-8A5BEFA712CA}" type="presParOf" srcId="{33C75A43-38BD-4DDA-8396-AED5974E2BCF}" destId="{64D602FD-729A-4902-A34A-114EED5F2B2E}" srcOrd="0" destOrd="0" presId="urn:microsoft.com/office/officeart/2005/8/layout/lProcess1"/>
    <dgm:cxn modelId="{882715E5-1C46-4021-BEEF-74F2D078DE13}" type="presParOf" srcId="{33C75A43-38BD-4DDA-8396-AED5974E2BCF}" destId="{8DC1F102-7713-44BD-BA8A-8ABE0B990FA0}" srcOrd="1" destOrd="0" presId="urn:microsoft.com/office/officeart/2005/8/layout/lProcess1"/>
    <dgm:cxn modelId="{C3C07711-B386-4E79-AF71-BC6C95126FD9}" type="presParOf" srcId="{33C75A43-38BD-4DDA-8396-AED5974E2BCF}" destId="{50F52580-4713-40AF-A11F-E5FE408AB400}" srcOrd="2" destOrd="0" presId="urn:microsoft.com/office/officeart/2005/8/layout/lProcess1"/>
    <dgm:cxn modelId="{B95188F0-126B-48E6-AFB6-098575B3D04B}" type="presParOf" srcId="{33C75A43-38BD-4DDA-8396-AED5974E2BCF}" destId="{E16749DE-525E-4751-9219-FC2C13525EA0}" srcOrd="3" destOrd="0" presId="urn:microsoft.com/office/officeart/2005/8/layout/lProcess1"/>
    <dgm:cxn modelId="{0E030650-A73F-4464-B178-B435DC4CA7BB}" type="presParOf" srcId="{33C75A43-38BD-4DDA-8396-AED5974E2BCF}" destId="{3C66E7B8-8498-40D5-ACC8-E02767713908}" srcOrd="4" destOrd="0" presId="urn:microsoft.com/office/officeart/2005/8/layout/lProcess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2EE6EE-9A06-4E33-B124-C386547ABB5F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8F3D0E-669F-41CD-8916-E30EC6849515}">
      <dgm:prSet phldrT="[Text]"/>
      <dgm:spPr/>
      <dgm:t>
        <a:bodyPr/>
        <a:lstStyle/>
        <a:p>
          <a:r>
            <a:rPr lang="en-US" dirty="0" smtClean="0"/>
            <a:t>Total Sale/Revenue</a:t>
          </a:r>
          <a:endParaRPr lang="en-US" dirty="0"/>
        </a:p>
      </dgm:t>
    </dgm:pt>
    <dgm:pt modelId="{2148E485-10C5-4611-AA10-BFC4E7E69A3F}" type="parTrans" cxnId="{14FDBB89-ED4F-4EA1-9900-EAA862526C8E}">
      <dgm:prSet/>
      <dgm:spPr/>
      <dgm:t>
        <a:bodyPr/>
        <a:lstStyle/>
        <a:p>
          <a:endParaRPr lang="en-US"/>
        </a:p>
      </dgm:t>
    </dgm:pt>
    <dgm:pt modelId="{13851E29-D153-4A39-B43A-DDF8705151DC}" type="sibTrans" cxnId="{14FDBB89-ED4F-4EA1-9900-EAA862526C8E}">
      <dgm:prSet/>
      <dgm:spPr/>
      <dgm:t>
        <a:bodyPr/>
        <a:lstStyle/>
        <a:p>
          <a:endParaRPr lang="en-US"/>
        </a:p>
      </dgm:t>
    </dgm:pt>
    <dgm:pt modelId="{81C9FF69-ABF9-4FE6-91F4-1F3F9A312167}">
      <dgm:prSet phldrT="[Text]"/>
      <dgm:spPr/>
      <dgm:t>
        <a:bodyPr/>
        <a:lstStyle/>
        <a:p>
          <a:r>
            <a:rPr lang="en-US" dirty="0" smtClean="0"/>
            <a:t>Explicit Cost</a:t>
          </a:r>
          <a:endParaRPr lang="en-US" dirty="0"/>
        </a:p>
      </dgm:t>
    </dgm:pt>
    <dgm:pt modelId="{C9D360D4-11AC-4B09-8A08-6FB6CFB15FE1}" type="parTrans" cxnId="{4793A03D-7BE4-4E9F-925F-DD19B8E2180B}">
      <dgm:prSet/>
      <dgm:spPr/>
      <dgm:t>
        <a:bodyPr/>
        <a:lstStyle/>
        <a:p>
          <a:endParaRPr lang="en-US" dirty="0"/>
        </a:p>
      </dgm:t>
    </dgm:pt>
    <dgm:pt modelId="{C7CD13C3-556F-4443-9A77-72242A494E85}" type="sibTrans" cxnId="{4793A03D-7BE4-4E9F-925F-DD19B8E2180B}">
      <dgm:prSet/>
      <dgm:spPr/>
      <dgm:t>
        <a:bodyPr/>
        <a:lstStyle/>
        <a:p>
          <a:endParaRPr lang="en-US" dirty="0"/>
        </a:p>
      </dgm:t>
    </dgm:pt>
    <dgm:pt modelId="{02E2E3B9-2E75-4A8D-8A31-F9A080CD497B}">
      <dgm:prSet phldrT="[Text]"/>
      <dgm:spPr/>
      <dgm:t>
        <a:bodyPr/>
        <a:lstStyle/>
        <a:p>
          <a:r>
            <a:rPr lang="en-US" dirty="0" smtClean="0"/>
            <a:t>Gross Profit </a:t>
          </a:r>
          <a:endParaRPr lang="en-US" dirty="0"/>
        </a:p>
      </dgm:t>
    </dgm:pt>
    <dgm:pt modelId="{ACF98D72-8678-4284-AE93-BD8C8C1B410A}" type="parTrans" cxnId="{75EC1EFA-4C42-4835-BD36-3D6D95766701}">
      <dgm:prSet/>
      <dgm:spPr/>
      <dgm:t>
        <a:bodyPr/>
        <a:lstStyle/>
        <a:p>
          <a:endParaRPr lang="en-US"/>
        </a:p>
      </dgm:t>
    </dgm:pt>
    <dgm:pt modelId="{02065C33-10E5-4CC9-B13D-BB85D6145315}" type="sibTrans" cxnId="{75EC1EFA-4C42-4835-BD36-3D6D95766701}">
      <dgm:prSet/>
      <dgm:spPr/>
      <dgm:t>
        <a:bodyPr/>
        <a:lstStyle/>
        <a:p>
          <a:endParaRPr lang="en-US"/>
        </a:p>
      </dgm:t>
    </dgm:pt>
    <dgm:pt modelId="{A194EC0C-8BF9-4B8B-8239-18E2FBBF22E8}">
      <dgm:prSet phldrT="[Text]"/>
      <dgm:spPr/>
      <dgm:t>
        <a:bodyPr/>
        <a:lstStyle/>
        <a:p>
          <a:r>
            <a:rPr lang="en-US" dirty="0" smtClean="0"/>
            <a:t>5,00,000/-</a:t>
          </a:r>
          <a:endParaRPr lang="en-US" dirty="0"/>
        </a:p>
      </dgm:t>
    </dgm:pt>
    <dgm:pt modelId="{12165B50-24F5-424B-B4E2-8DBAFB656DAC}" type="parTrans" cxnId="{7DB125E9-4710-461A-8125-45491650DE3C}">
      <dgm:prSet/>
      <dgm:spPr/>
      <dgm:t>
        <a:bodyPr/>
        <a:lstStyle/>
        <a:p>
          <a:endParaRPr lang="en-US"/>
        </a:p>
      </dgm:t>
    </dgm:pt>
    <dgm:pt modelId="{156E5565-806F-41AE-892E-AAD72709F094}" type="sibTrans" cxnId="{7DB125E9-4710-461A-8125-45491650DE3C}">
      <dgm:prSet/>
      <dgm:spPr/>
      <dgm:t>
        <a:bodyPr/>
        <a:lstStyle/>
        <a:p>
          <a:endParaRPr lang="en-US"/>
        </a:p>
      </dgm:t>
    </dgm:pt>
    <dgm:pt modelId="{516D4771-E74A-4E09-B821-244D9F3051CF}">
      <dgm:prSet phldrT="[Text]"/>
      <dgm:spPr/>
      <dgm:t>
        <a:bodyPr/>
        <a:lstStyle/>
        <a:p>
          <a:r>
            <a:rPr lang="en-US" dirty="0" smtClean="0"/>
            <a:t>3,50,000/-</a:t>
          </a:r>
          <a:endParaRPr lang="en-US" dirty="0"/>
        </a:p>
      </dgm:t>
    </dgm:pt>
    <dgm:pt modelId="{3A84EC79-24B0-4327-81B3-D49236A54A89}" type="parTrans" cxnId="{40D7EF05-5439-4FDE-910D-D9EBAE792FA3}">
      <dgm:prSet/>
      <dgm:spPr/>
      <dgm:t>
        <a:bodyPr/>
        <a:lstStyle/>
        <a:p>
          <a:endParaRPr lang="en-US" dirty="0"/>
        </a:p>
      </dgm:t>
    </dgm:pt>
    <dgm:pt modelId="{B27C26FC-0A0F-474C-9189-A3FDFD1B4F54}" type="sibTrans" cxnId="{40D7EF05-5439-4FDE-910D-D9EBAE792FA3}">
      <dgm:prSet/>
      <dgm:spPr/>
      <dgm:t>
        <a:bodyPr/>
        <a:lstStyle/>
        <a:p>
          <a:endParaRPr lang="en-US" dirty="0"/>
        </a:p>
      </dgm:t>
    </dgm:pt>
    <dgm:pt modelId="{4B0FABB1-8BCF-42C8-957A-0FA543F560F1}">
      <dgm:prSet phldrT="[Text]"/>
      <dgm:spPr/>
      <dgm:t>
        <a:bodyPr/>
        <a:lstStyle/>
        <a:p>
          <a:r>
            <a:rPr lang="en-US" dirty="0" smtClean="0"/>
            <a:t>1,50,000/-</a:t>
          </a:r>
          <a:endParaRPr lang="en-US" dirty="0"/>
        </a:p>
      </dgm:t>
    </dgm:pt>
    <dgm:pt modelId="{738AA78A-6432-4FBB-857F-AEE0875606FD}" type="parTrans" cxnId="{9D715A95-288A-4B2A-83DA-0C5B1D6FC39F}">
      <dgm:prSet/>
      <dgm:spPr/>
      <dgm:t>
        <a:bodyPr/>
        <a:lstStyle/>
        <a:p>
          <a:endParaRPr lang="en-US"/>
        </a:p>
      </dgm:t>
    </dgm:pt>
    <dgm:pt modelId="{A58FA679-785A-45D5-9E16-20D8DAF48379}" type="sibTrans" cxnId="{9D715A95-288A-4B2A-83DA-0C5B1D6FC39F}">
      <dgm:prSet/>
      <dgm:spPr/>
      <dgm:t>
        <a:bodyPr/>
        <a:lstStyle/>
        <a:p>
          <a:endParaRPr lang="en-US"/>
        </a:p>
      </dgm:t>
    </dgm:pt>
    <dgm:pt modelId="{148E98E2-06BB-4A7E-BA07-95F8B74CD5DA}" type="pres">
      <dgm:prSet presAssocID="{FB2EE6EE-9A06-4E33-B124-C386547ABB5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CE6BFA-07E9-41A6-9A7C-3F240CBB1F2D}" type="pres">
      <dgm:prSet presAssocID="{B78F3D0E-669F-41CD-8916-E30EC6849515}" presName="vertFlow" presStyleCnt="0"/>
      <dgm:spPr/>
    </dgm:pt>
    <dgm:pt modelId="{291D54D8-B1DF-462A-B421-5BDE69F96C1A}" type="pres">
      <dgm:prSet presAssocID="{B78F3D0E-669F-41CD-8916-E30EC6849515}" presName="header" presStyleLbl="node1" presStyleIdx="0" presStyleCnt="2" custLinFactY="-22386" custLinFactNeighborY="-100000"/>
      <dgm:spPr/>
      <dgm:t>
        <a:bodyPr/>
        <a:lstStyle/>
        <a:p>
          <a:endParaRPr lang="en-US"/>
        </a:p>
      </dgm:t>
    </dgm:pt>
    <dgm:pt modelId="{BD3D4845-2712-4979-841A-4C7BC676FD66}" type="pres">
      <dgm:prSet presAssocID="{C9D360D4-11AC-4B09-8A08-6FB6CFB15FE1}" presName="parTrans" presStyleLbl="sibTrans2D1" presStyleIdx="0" presStyleCnt="4"/>
      <dgm:spPr/>
      <dgm:t>
        <a:bodyPr/>
        <a:lstStyle/>
        <a:p>
          <a:endParaRPr lang="en-US"/>
        </a:p>
      </dgm:t>
    </dgm:pt>
    <dgm:pt modelId="{55C71755-C086-4C08-8BB9-3F8DD0FEB717}" type="pres">
      <dgm:prSet presAssocID="{81C9FF69-ABF9-4FE6-91F4-1F3F9A312167}" presName="child" presStyleLbl="alignAccFollowNode1" presStyleIdx="0" presStyleCnt="4" custLinFactY="-2789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9C24FD-66CE-4700-8FA5-FF3C86D0B841}" type="pres">
      <dgm:prSet presAssocID="{C7CD13C3-556F-4443-9A77-72242A494E85}" presName="sibTrans" presStyleLbl="sibTrans2D1" presStyleIdx="1" presStyleCnt="4"/>
      <dgm:spPr/>
      <dgm:t>
        <a:bodyPr/>
        <a:lstStyle/>
        <a:p>
          <a:endParaRPr lang="en-US"/>
        </a:p>
      </dgm:t>
    </dgm:pt>
    <dgm:pt modelId="{6773E194-51A6-4D4C-BBEF-BBEB02FE92D5}" type="pres">
      <dgm:prSet presAssocID="{02E2E3B9-2E75-4A8D-8A31-F9A080CD497B}" presName="child" presStyleLbl="alignAccFollowNode1" presStyleIdx="1" presStyleCnt="4" custLinFactY="-3339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C0EE3-067A-4000-A921-A825C1C33E07}" type="pres">
      <dgm:prSet presAssocID="{B78F3D0E-669F-41CD-8916-E30EC6849515}" presName="hSp" presStyleCnt="0"/>
      <dgm:spPr/>
    </dgm:pt>
    <dgm:pt modelId="{0E9FD4BB-1C0D-427E-A0B5-BF789E8F33AD}" type="pres">
      <dgm:prSet presAssocID="{A194EC0C-8BF9-4B8B-8239-18E2FBBF22E8}" presName="vertFlow" presStyleCnt="0"/>
      <dgm:spPr/>
    </dgm:pt>
    <dgm:pt modelId="{9F79D5A2-B855-4E10-8032-9BEE17D89A19}" type="pres">
      <dgm:prSet presAssocID="{A194EC0C-8BF9-4B8B-8239-18E2FBBF22E8}" presName="header" presStyleLbl="node1" presStyleIdx="1" presStyleCnt="2" custLinFactY="-22386" custLinFactNeighborY="-100000"/>
      <dgm:spPr/>
      <dgm:t>
        <a:bodyPr/>
        <a:lstStyle/>
        <a:p>
          <a:endParaRPr lang="en-US"/>
        </a:p>
      </dgm:t>
    </dgm:pt>
    <dgm:pt modelId="{4EA65EDE-755B-4578-AC1E-779466BB179A}" type="pres">
      <dgm:prSet presAssocID="{3A84EC79-24B0-4327-81B3-D49236A54A89}" presName="parTrans" presStyleLbl="sibTrans2D1" presStyleIdx="2" presStyleCnt="4"/>
      <dgm:spPr/>
      <dgm:t>
        <a:bodyPr/>
        <a:lstStyle/>
        <a:p>
          <a:endParaRPr lang="en-US"/>
        </a:p>
      </dgm:t>
    </dgm:pt>
    <dgm:pt modelId="{570CB7FB-5419-479F-B90C-F0191B5D1433}" type="pres">
      <dgm:prSet presAssocID="{516D4771-E74A-4E09-B821-244D9F3051CF}" presName="child" presStyleLbl="alignAccFollowNode1" presStyleIdx="2" presStyleCnt="4" custLinFactY="-3785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D76EAE-E6DC-4AB4-B241-E74CE1BBF628}" type="pres">
      <dgm:prSet presAssocID="{B27C26FC-0A0F-474C-9189-A3FDFD1B4F54}" presName="sibTrans" presStyleLbl="sibTrans2D1" presStyleIdx="3" presStyleCnt="4"/>
      <dgm:spPr/>
      <dgm:t>
        <a:bodyPr/>
        <a:lstStyle/>
        <a:p>
          <a:endParaRPr lang="en-US"/>
        </a:p>
      </dgm:t>
    </dgm:pt>
    <dgm:pt modelId="{4349C000-FAA0-4B91-AE06-581E0E356623}" type="pres">
      <dgm:prSet presAssocID="{4B0FABB1-8BCF-42C8-957A-0FA543F560F1}" presName="child" presStyleLbl="alignAccFollowNode1" presStyleIdx="3" presStyleCnt="4" custLinFactY="-5332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062899-F83A-48D9-B723-7DB5AE41EA0B}" type="presOf" srcId="{516D4771-E74A-4E09-B821-244D9F3051CF}" destId="{570CB7FB-5419-479F-B90C-F0191B5D1433}" srcOrd="0" destOrd="0" presId="urn:microsoft.com/office/officeart/2005/8/layout/lProcess1"/>
    <dgm:cxn modelId="{43E7A962-173C-4EC9-A02C-E2D7B5584282}" type="presOf" srcId="{02E2E3B9-2E75-4A8D-8A31-F9A080CD497B}" destId="{6773E194-51A6-4D4C-BBEF-BBEB02FE92D5}" srcOrd="0" destOrd="0" presId="urn:microsoft.com/office/officeart/2005/8/layout/lProcess1"/>
    <dgm:cxn modelId="{960636EF-A869-490F-BAAD-82DE1877191C}" type="presOf" srcId="{C9D360D4-11AC-4B09-8A08-6FB6CFB15FE1}" destId="{BD3D4845-2712-4979-841A-4C7BC676FD66}" srcOrd="0" destOrd="0" presId="urn:microsoft.com/office/officeart/2005/8/layout/lProcess1"/>
    <dgm:cxn modelId="{7DB125E9-4710-461A-8125-45491650DE3C}" srcId="{FB2EE6EE-9A06-4E33-B124-C386547ABB5F}" destId="{A194EC0C-8BF9-4B8B-8239-18E2FBBF22E8}" srcOrd="1" destOrd="0" parTransId="{12165B50-24F5-424B-B4E2-8DBAFB656DAC}" sibTransId="{156E5565-806F-41AE-892E-AAD72709F094}"/>
    <dgm:cxn modelId="{B758BA22-178D-436D-BB77-EE2329190A7F}" type="presOf" srcId="{B27C26FC-0A0F-474C-9189-A3FDFD1B4F54}" destId="{D0D76EAE-E6DC-4AB4-B241-E74CE1BBF628}" srcOrd="0" destOrd="0" presId="urn:microsoft.com/office/officeart/2005/8/layout/lProcess1"/>
    <dgm:cxn modelId="{B8DE6605-36DB-4ADC-8AE4-1B214FCDE1AD}" type="presOf" srcId="{81C9FF69-ABF9-4FE6-91F4-1F3F9A312167}" destId="{55C71755-C086-4C08-8BB9-3F8DD0FEB717}" srcOrd="0" destOrd="0" presId="urn:microsoft.com/office/officeart/2005/8/layout/lProcess1"/>
    <dgm:cxn modelId="{1657F8F6-5707-444B-9155-00AD23E8C223}" type="presOf" srcId="{C7CD13C3-556F-4443-9A77-72242A494E85}" destId="{409C24FD-66CE-4700-8FA5-FF3C86D0B841}" srcOrd="0" destOrd="0" presId="urn:microsoft.com/office/officeart/2005/8/layout/lProcess1"/>
    <dgm:cxn modelId="{62A17B11-9200-43ED-BD8B-8F77721CD621}" type="presOf" srcId="{FB2EE6EE-9A06-4E33-B124-C386547ABB5F}" destId="{148E98E2-06BB-4A7E-BA07-95F8B74CD5DA}" srcOrd="0" destOrd="0" presId="urn:microsoft.com/office/officeart/2005/8/layout/lProcess1"/>
    <dgm:cxn modelId="{9D715A95-288A-4B2A-83DA-0C5B1D6FC39F}" srcId="{A194EC0C-8BF9-4B8B-8239-18E2FBBF22E8}" destId="{4B0FABB1-8BCF-42C8-957A-0FA543F560F1}" srcOrd="1" destOrd="0" parTransId="{738AA78A-6432-4FBB-857F-AEE0875606FD}" sibTransId="{A58FA679-785A-45D5-9E16-20D8DAF48379}"/>
    <dgm:cxn modelId="{B1DB735B-7451-44DE-8BE6-478CAF26B0CA}" type="presOf" srcId="{4B0FABB1-8BCF-42C8-957A-0FA543F560F1}" destId="{4349C000-FAA0-4B91-AE06-581E0E356623}" srcOrd="0" destOrd="0" presId="urn:microsoft.com/office/officeart/2005/8/layout/lProcess1"/>
    <dgm:cxn modelId="{DD95CFB4-A5B0-4BA4-8717-66EFDAB0E02A}" type="presOf" srcId="{B78F3D0E-669F-41CD-8916-E30EC6849515}" destId="{291D54D8-B1DF-462A-B421-5BDE69F96C1A}" srcOrd="0" destOrd="0" presId="urn:microsoft.com/office/officeart/2005/8/layout/lProcess1"/>
    <dgm:cxn modelId="{B99E1484-737A-419C-BFF1-A07FB4548D10}" type="presOf" srcId="{3A84EC79-24B0-4327-81B3-D49236A54A89}" destId="{4EA65EDE-755B-4578-AC1E-779466BB179A}" srcOrd="0" destOrd="0" presId="urn:microsoft.com/office/officeart/2005/8/layout/lProcess1"/>
    <dgm:cxn modelId="{75EC1EFA-4C42-4835-BD36-3D6D95766701}" srcId="{B78F3D0E-669F-41CD-8916-E30EC6849515}" destId="{02E2E3B9-2E75-4A8D-8A31-F9A080CD497B}" srcOrd="1" destOrd="0" parTransId="{ACF98D72-8678-4284-AE93-BD8C8C1B410A}" sibTransId="{02065C33-10E5-4CC9-B13D-BB85D6145315}"/>
    <dgm:cxn modelId="{4E927F84-9CC0-4C1E-97EE-B82320C64037}" type="presOf" srcId="{A194EC0C-8BF9-4B8B-8239-18E2FBBF22E8}" destId="{9F79D5A2-B855-4E10-8032-9BEE17D89A19}" srcOrd="0" destOrd="0" presId="urn:microsoft.com/office/officeart/2005/8/layout/lProcess1"/>
    <dgm:cxn modelId="{4793A03D-7BE4-4E9F-925F-DD19B8E2180B}" srcId="{B78F3D0E-669F-41CD-8916-E30EC6849515}" destId="{81C9FF69-ABF9-4FE6-91F4-1F3F9A312167}" srcOrd="0" destOrd="0" parTransId="{C9D360D4-11AC-4B09-8A08-6FB6CFB15FE1}" sibTransId="{C7CD13C3-556F-4443-9A77-72242A494E85}"/>
    <dgm:cxn modelId="{40D7EF05-5439-4FDE-910D-D9EBAE792FA3}" srcId="{A194EC0C-8BF9-4B8B-8239-18E2FBBF22E8}" destId="{516D4771-E74A-4E09-B821-244D9F3051CF}" srcOrd="0" destOrd="0" parTransId="{3A84EC79-24B0-4327-81B3-D49236A54A89}" sibTransId="{B27C26FC-0A0F-474C-9189-A3FDFD1B4F54}"/>
    <dgm:cxn modelId="{14FDBB89-ED4F-4EA1-9900-EAA862526C8E}" srcId="{FB2EE6EE-9A06-4E33-B124-C386547ABB5F}" destId="{B78F3D0E-669F-41CD-8916-E30EC6849515}" srcOrd="0" destOrd="0" parTransId="{2148E485-10C5-4611-AA10-BFC4E7E69A3F}" sibTransId="{13851E29-D153-4A39-B43A-DDF8705151DC}"/>
    <dgm:cxn modelId="{D9B97761-A954-4E43-9B1A-EA90072331E0}" type="presParOf" srcId="{148E98E2-06BB-4A7E-BA07-95F8B74CD5DA}" destId="{8ECE6BFA-07E9-41A6-9A7C-3F240CBB1F2D}" srcOrd="0" destOrd="0" presId="urn:microsoft.com/office/officeart/2005/8/layout/lProcess1"/>
    <dgm:cxn modelId="{66B9BDB4-52B1-4AAC-9F5E-A7317FE49EFA}" type="presParOf" srcId="{8ECE6BFA-07E9-41A6-9A7C-3F240CBB1F2D}" destId="{291D54D8-B1DF-462A-B421-5BDE69F96C1A}" srcOrd="0" destOrd="0" presId="urn:microsoft.com/office/officeart/2005/8/layout/lProcess1"/>
    <dgm:cxn modelId="{966D669F-2D7A-4CC0-A8CB-076AE67F055F}" type="presParOf" srcId="{8ECE6BFA-07E9-41A6-9A7C-3F240CBB1F2D}" destId="{BD3D4845-2712-4979-841A-4C7BC676FD66}" srcOrd="1" destOrd="0" presId="urn:microsoft.com/office/officeart/2005/8/layout/lProcess1"/>
    <dgm:cxn modelId="{B5524991-0BBC-47F1-8F3E-A3E7ABFBFE58}" type="presParOf" srcId="{8ECE6BFA-07E9-41A6-9A7C-3F240CBB1F2D}" destId="{55C71755-C086-4C08-8BB9-3F8DD0FEB717}" srcOrd="2" destOrd="0" presId="urn:microsoft.com/office/officeart/2005/8/layout/lProcess1"/>
    <dgm:cxn modelId="{271090B4-A1F6-4AF6-A925-DD6F0E1B7DB0}" type="presParOf" srcId="{8ECE6BFA-07E9-41A6-9A7C-3F240CBB1F2D}" destId="{409C24FD-66CE-4700-8FA5-FF3C86D0B841}" srcOrd="3" destOrd="0" presId="urn:microsoft.com/office/officeart/2005/8/layout/lProcess1"/>
    <dgm:cxn modelId="{1856FD50-84B1-415D-8A13-65CAFFA0CE79}" type="presParOf" srcId="{8ECE6BFA-07E9-41A6-9A7C-3F240CBB1F2D}" destId="{6773E194-51A6-4D4C-BBEF-BBEB02FE92D5}" srcOrd="4" destOrd="0" presId="urn:microsoft.com/office/officeart/2005/8/layout/lProcess1"/>
    <dgm:cxn modelId="{2366D7EE-966A-4FE8-8454-084152BA0F49}" type="presParOf" srcId="{148E98E2-06BB-4A7E-BA07-95F8B74CD5DA}" destId="{885C0EE3-067A-4000-A921-A825C1C33E07}" srcOrd="1" destOrd="0" presId="urn:microsoft.com/office/officeart/2005/8/layout/lProcess1"/>
    <dgm:cxn modelId="{206209C7-67C2-4EA7-80AF-58C05A32D7B8}" type="presParOf" srcId="{148E98E2-06BB-4A7E-BA07-95F8B74CD5DA}" destId="{0E9FD4BB-1C0D-427E-A0B5-BF789E8F33AD}" srcOrd="2" destOrd="0" presId="urn:microsoft.com/office/officeart/2005/8/layout/lProcess1"/>
    <dgm:cxn modelId="{65779355-4F05-46AE-8285-41184DCA443B}" type="presParOf" srcId="{0E9FD4BB-1C0D-427E-A0B5-BF789E8F33AD}" destId="{9F79D5A2-B855-4E10-8032-9BEE17D89A19}" srcOrd="0" destOrd="0" presId="urn:microsoft.com/office/officeart/2005/8/layout/lProcess1"/>
    <dgm:cxn modelId="{077CEAC4-BE16-449D-9D3E-E90449701E9D}" type="presParOf" srcId="{0E9FD4BB-1C0D-427E-A0B5-BF789E8F33AD}" destId="{4EA65EDE-755B-4578-AC1E-779466BB179A}" srcOrd="1" destOrd="0" presId="urn:microsoft.com/office/officeart/2005/8/layout/lProcess1"/>
    <dgm:cxn modelId="{5822BDC0-0CBA-4139-9B89-9E23D30B4D3A}" type="presParOf" srcId="{0E9FD4BB-1C0D-427E-A0B5-BF789E8F33AD}" destId="{570CB7FB-5419-479F-B90C-F0191B5D1433}" srcOrd="2" destOrd="0" presId="urn:microsoft.com/office/officeart/2005/8/layout/lProcess1"/>
    <dgm:cxn modelId="{391AE9C6-349E-4075-8D12-BC492328F106}" type="presParOf" srcId="{0E9FD4BB-1C0D-427E-A0B5-BF789E8F33AD}" destId="{D0D76EAE-E6DC-4AB4-B241-E74CE1BBF628}" srcOrd="3" destOrd="0" presId="urn:microsoft.com/office/officeart/2005/8/layout/lProcess1"/>
    <dgm:cxn modelId="{01DDB2B6-9CB1-4018-ACDE-8C945501B86E}" type="presParOf" srcId="{0E9FD4BB-1C0D-427E-A0B5-BF789E8F33AD}" destId="{4349C000-FAA0-4B91-AE06-581E0E356623}" srcOrd="4" destOrd="0" presId="urn:microsoft.com/office/officeart/2005/8/layout/lProcess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CE48C-AD9C-44BD-A176-DC550AA5D5ED}" type="datetimeFigureOut">
              <a:rPr lang="en-US" smtClean="0"/>
              <a:t>14-Sep-23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3E46D-F1B9-432A-A9E9-AA850B84B1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1AC1E8-EA8C-4BA0-9174-11B2F09F629D}" type="datetime1">
              <a:rPr lang="en-US" smtClean="0"/>
              <a:t>14-Sep-23</a:t>
            </a:fld>
            <a:endParaRPr lang="en-US" dirty="0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Dr.Sachin M.Prayag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015433-FA87-4202-A371-040230E17A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AF699-F641-46F3-9338-7F86F8C63D9C}" type="datetime1">
              <a:rPr lang="en-US" smtClean="0"/>
              <a:t>14-Sep-23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Dr.Sachin M.Prayag</a:t>
            </a: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348F6-48E3-48E2-9CC5-8B61E82DA4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4304E-5DF6-4A69-8FDF-24C07504684C}" type="datetime1">
              <a:rPr lang="en-US" smtClean="0"/>
              <a:t>14-Sep-23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Dr.Sachin M.Prayag</a:t>
            </a: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56714-CB2C-472D-829B-3507E2253D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C5060-4E41-4D27-9462-7D73ADB488C9}" type="datetime1">
              <a:rPr lang="en-US" smtClean="0"/>
              <a:t>14-Sep-23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Dr.Sachin M.Prayag</a:t>
            </a: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E1B59-F14E-493B-A3A5-C83FDD394B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EB500D-4DBB-42DF-B902-B6A0483EC646}" type="datetime1">
              <a:rPr lang="en-US" smtClean="0"/>
              <a:t>14-Sep-23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Dr.Sachin M.Prayag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D66A80-8269-45D9-B5DD-B9A769621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3B47F-9400-4B0A-B265-EBFC295531D8}" type="datetime1">
              <a:rPr lang="en-US" smtClean="0"/>
              <a:t>14-Sep-23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Dr.Sachin M.Prayag</a:t>
            </a: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2FCD7-D4DB-455C-BF43-4528906EA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D0766E-32A7-4CE5-AC9F-54315BA7B36F}" type="datetime1">
              <a:rPr lang="en-US" smtClean="0"/>
              <a:t>14-Sep-23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Dr.Sachin M.Prayag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3AD022-D5AC-4E38-AAE6-01FAD4CF60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AA2F-96B2-4B41-A6F6-0697D8ED4B30}" type="datetime1">
              <a:rPr lang="en-US" smtClean="0"/>
              <a:t>14-Sep-23</a:t>
            </a:fld>
            <a:endParaRPr lang="en-US" dirty="0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Dr.Sachin M.Prayag</a:t>
            </a: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CA978-A2A6-481A-916A-B5B8BFC988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35F719-AD14-41C1-AC3E-AE6FDC33C3DB}" type="datetime1">
              <a:rPr lang="en-US" smtClean="0"/>
              <a:t>14-Sep-23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Dr.Sachin M.Prayag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8B9D13-99FD-4522-8676-675E6BA17B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753574-76E0-417B-8966-FDDAC32DE0E9}" type="datetime1">
              <a:rPr lang="en-US" smtClean="0"/>
              <a:t>14-Sep-23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Dr.Sachin M.Prayag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630734-88EC-4AE6-915F-359EBAEB44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+mn-lt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2E9E28-12E6-499A-8AFC-CA3917BD4090}" type="datetime1">
              <a:rPr lang="en-US" smtClean="0"/>
              <a:t>14-Sep-23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Dr.Sachin M.Prayag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F98B9F-D437-401F-B1FE-C44D8965D9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2DB3B72-66E2-4E46-B6A2-F95E9396B788}" type="datetime1">
              <a:rPr lang="en-US" smtClean="0"/>
              <a:t>14-Sep-23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r>
              <a:rPr lang="en-US" smtClean="0"/>
              <a:t>Dr.Sachin M.Prayag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FADD5C9A-132C-4866-8233-A9BE4208E8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46" r:id="rId2"/>
    <p:sldLayoutId id="2147483752" r:id="rId3"/>
    <p:sldLayoutId id="2147483747" r:id="rId4"/>
    <p:sldLayoutId id="2147483753" r:id="rId5"/>
    <p:sldLayoutId id="2147483748" r:id="rId6"/>
    <p:sldLayoutId id="2147483754" r:id="rId7"/>
    <p:sldLayoutId id="2147483755" r:id="rId8"/>
    <p:sldLayoutId id="2147483756" r:id="rId9"/>
    <p:sldLayoutId id="2147483749" r:id="rId10"/>
    <p:sldLayoutId id="214748375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63023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Business Eco- Theory </a:t>
            </a: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of Distribution </a:t>
            </a:r>
            <a:endParaRPr lang="en-US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143000"/>
            <a:ext cx="7391400" cy="5257800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1.Concept of </a:t>
            </a:r>
            <a:r>
              <a:rPr lang="en-US" dirty="0" smtClean="0">
                <a:solidFill>
                  <a:srgbClr val="FF0000"/>
                </a:solidFill>
              </a:rPr>
              <a:t>Rent</a:t>
            </a:r>
            <a:r>
              <a:rPr lang="en-US" dirty="0" smtClean="0"/>
              <a:t>- Recardian Theory of Rent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2.Concept of </a:t>
            </a:r>
            <a:r>
              <a:rPr lang="en-US" dirty="0" smtClean="0">
                <a:solidFill>
                  <a:srgbClr val="FF0000"/>
                </a:solidFill>
              </a:rPr>
              <a:t>Wages</a:t>
            </a:r>
            <a:r>
              <a:rPr lang="en-US" dirty="0" smtClean="0"/>
              <a:t>- Marginal Productivity Theory of Wages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3.Concept of </a:t>
            </a:r>
            <a:r>
              <a:rPr lang="en-US" dirty="0" smtClean="0">
                <a:solidFill>
                  <a:srgbClr val="FF0000"/>
                </a:solidFill>
              </a:rPr>
              <a:t>Interest-</a:t>
            </a:r>
            <a:r>
              <a:rPr lang="en-US" dirty="0" smtClean="0"/>
              <a:t> Loanable Fund theory of Interest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4.Concept of </a:t>
            </a:r>
            <a:r>
              <a:rPr lang="en-US" dirty="0" smtClean="0">
                <a:solidFill>
                  <a:srgbClr val="FF0000"/>
                </a:solidFill>
              </a:rPr>
              <a:t>Profit</a:t>
            </a:r>
            <a:r>
              <a:rPr lang="en-US" dirty="0" smtClean="0"/>
              <a:t>- Uncertainty bearing theory of Profit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=======================================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Factors </a:t>
            </a:r>
            <a:r>
              <a:rPr lang="en-US" dirty="0" smtClean="0"/>
              <a:t>of Production                 Their Reward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Land                                        Rent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Labour</a:t>
            </a:r>
            <a:r>
              <a:rPr lang="en-US" dirty="0" smtClean="0"/>
              <a:t>				    Wages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Capital				    Interest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Organizer			    Profit	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886200" y="4267200"/>
            <a:ext cx="838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286000" y="4800600"/>
            <a:ext cx="2667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438400" y="5257800"/>
            <a:ext cx="2590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438400" y="5715000"/>
            <a:ext cx="2743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497763" cy="792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Interest -Concept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5181600" cy="5105400"/>
          </a:xfrm>
        </p:spPr>
        <p:txBody>
          <a:bodyPr/>
          <a:lstStyle/>
          <a:p>
            <a:pPr eaLnBrk="1" hangingPunct="1"/>
            <a:r>
              <a:rPr lang="en-US" smtClean="0"/>
              <a:t>Interest is a premium which is paid on capital that is borrowed.</a:t>
            </a:r>
          </a:p>
          <a:p>
            <a:pPr eaLnBrk="1" hangingPunct="1"/>
            <a:r>
              <a:rPr lang="en-US" smtClean="0"/>
              <a:t>Benham “Interest is the price paid for loan” </a:t>
            </a:r>
          </a:p>
          <a:p>
            <a:pPr eaLnBrk="1" hangingPunct="1"/>
            <a:r>
              <a:rPr lang="en-US" smtClean="0"/>
              <a:t>Excess amount which a creditor gets is called gross interest.</a:t>
            </a:r>
          </a:p>
        </p:txBody>
      </p:sp>
      <p:pic>
        <p:nvPicPr>
          <p:cNvPr id="17412" name="Picture 15" descr="E:\BECO PPT\i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914400"/>
            <a:ext cx="2590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Dr.Sachin M.Prayag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Concept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Gross Interest = Net Interest+ Insurance against risk+ Wages fro Management+ Reward for inconvenience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Net Interest= Price for Loan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Insurance against risk=1.Personal risk 					    2.Business  risk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Management Exp.= Staff salary + Books of A/c +System exp.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Reward for inconvenience= Waited for long period for own money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Dr.Sachin M.Prayag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638" y="274638"/>
            <a:ext cx="4678362" cy="1020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Loanable Fund Theory                     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  <a:t>( Neo-Classical Theory ) 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5486400" cy="4800600"/>
          </a:xfrm>
        </p:spPr>
        <p:txBody>
          <a:bodyPr/>
          <a:lstStyle/>
          <a:p>
            <a:pPr eaLnBrk="1" hangingPunct="1"/>
            <a:r>
              <a:rPr lang="en-US" smtClean="0"/>
              <a:t>Interest rate is fixed as per demand for and supply of loanble funds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295400" y="3124200"/>
          <a:ext cx="49530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9461" name="Picture 8" descr="E:\BECO PPT\7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0" y="2286000"/>
            <a:ext cx="20669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Dr.Sachin M.Prayag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Demand for Loan:-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435100" y="1143000"/>
            <a:ext cx="7499350" cy="5105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1.Investment Demand-Loan for business, industry etc.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2.Consumption Demand-to purchase TV, Car, Air conditioner etc.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3. Hording:-Keep cash in low interest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Demand for Loan=Investment + Consumption + Hording </a:t>
            </a:r>
          </a:p>
        </p:txBody>
      </p:sp>
      <p:pic>
        <p:nvPicPr>
          <p:cNvPr id="20484" name="Picture 3" descr="E:\BECO PPT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4495800"/>
            <a:ext cx="7162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Dr.Sachin M.Prayag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497763" cy="639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Supply for loan:-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497763" cy="5181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1.Savings-A.planned	B. Unplanned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2.Dishording-</a:t>
            </a:r>
            <a:r>
              <a:rPr lang="en-US" sz="2400" smtClean="0"/>
              <a:t>Increase supply and avail loan able fund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   </a:t>
            </a:r>
            <a:r>
              <a:rPr lang="en-US" sz="2800" smtClean="0"/>
              <a:t>(High Interest= More supply) </a:t>
            </a: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3.Bank Credit</a:t>
            </a:r>
            <a:r>
              <a:rPr lang="en-US" sz="2400" smtClean="0"/>
              <a:t>-Bank credits supplies loan in market </a:t>
            </a: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4.Disinvestment- </a:t>
            </a:r>
            <a:r>
              <a:rPr lang="en-US" sz="2400" smtClean="0"/>
              <a:t>Creditors supplies more loan avoiding own purchases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Supply= S+DH+BC+DI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pic>
        <p:nvPicPr>
          <p:cNvPr id="21508" name="Picture 13" descr="E:\BECO PPT\consump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4724400"/>
            <a:ext cx="7239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Dr.Sachin M.Prayag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Critism of loanable fund theory</a:t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435100" y="1143000"/>
            <a:ext cx="7499350" cy="5105400"/>
          </a:xfrm>
        </p:spPr>
        <p:txBody>
          <a:bodyPr/>
          <a:lstStyle/>
          <a:p>
            <a:pPr eaLnBrk="1" hangingPunct="1"/>
            <a:r>
              <a:rPr lang="en-US" smtClean="0"/>
              <a:t>Just an extension of classical theory</a:t>
            </a:r>
          </a:p>
          <a:p>
            <a:pPr eaLnBrk="1" hangingPunct="1"/>
            <a:r>
              <a:rPr lang="en-US" smtClean="0"/>
              <a:t>Excessive importance to savings</a:t>
            </a:r>
          </a:p>
          <a:p>
            <a:pPr eaLnBrk="1" hangingPunct="1"/>
            <a:r>
              <a:rPr lang="en-US" smtClean="0"/>
              <a:t>Investment is depend upon marginal efficiency than saving</a:t>
            </a:r>
          </a:p>
          <a:p>
            <a:pPr eaLnBrk="1" hangingPunct="1"/>
            <a:r>
              <a:rPr lang="en-US" smtClean="0"/>
              <a:t>Interest rate is fixed by monitory authority of country (RBI)</a:t>
            </a:r>
          </a:p>
          <a:p>
            <a:pPr eaLnBrk="1" hangingPunct="1"/>
            <a:r>
              <a:rPr lang="en-US" smtClean="0"/>
              <a:t>Wrong assumptions of full employment</a:t>
            </a:r>
          </a:p>
          <a:p>
            <a:pPr eaLnBrk="1" hangingPunct="1"/>
            <a:r>
              <a:rPr lang="en-US" smtClean="0"/>
              <a:t>Ignore Income Level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22532" name="Picture 9" descr="E:\BECO PPT\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4876800"/>
            <a:ext cx="2257425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Dr.Sachin M.Prayag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Profit:-Nature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Profit is a return to entrepreneur.</a:t>
            </a:r>
          </a:p>
          <a:p>
            <a:pPr eaLnBrk="1" hangingPunct="1"/>
            <a:r>
              <a:rPr lang="en-US" smtClean="0"/>
              <a:t>He perform two important functions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1.Combine and organize factors for production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2.Face risks and uncertainties in business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pic>
        <p:nvPicPr>
          <p:cNvPr id="23556" name="Picture 2" descr="E:\BECO PPT\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4495800"/>
            <a:ext cx="32353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 descr="E:\BECO PPT\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4648200"/>
            <a:ext cx="312896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Dr.Sachin M.Prayag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8683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Gross &amp; Net Profit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1435100" y="1295400"/>
            <a:ext cx="7499350" cy="4953000"/>
          </a:xfrm>
        </p:spPr>
        <p:txBody>
          <a:bodyPr/>
          <a:lstStyle/>
          <a:p>
            <a:pPr eaLnBrk="1" hangingPunct="1"/>
            <a:r>
              <a:rPr lang="en-US" sz="2800" smtClean="0"/>
              <a:t>Gross Profit= Total Revenue –Explicit  cost</a:t>
            </a:r>
          </a:p>
          <a:p>
            <a:pPr eaLnBrk="1" hangingPunct="1"/>
            <a:r>
              <a:rPr lang="en-US" sz="2800" smtClean="0"/>
              <a:t>(Explicit Cost=Rent-1,00,000+Wages-1,50,000+Interest-1,00,000/-) </a:t>
            </a:r>
          </a:p>
          <a:p>
            <a:pPr eaLnBrk="1" hangingPunct="1"/>
            <a:endParaRPr lang="en-US" sz="2800" smtClean="0"/>
          </a:p>
        </p:txBody>
      </p:sp>
      <p:graphicFrame>
        <p:nvGraphicFramePr>
          <p:cNvPr id="7" name="Diagram 6"/>
          <p:cNvGraphicFramePr/>
          <p:nvPr/>
        </p:nvGraphicFramePr>
        <p:xfrm>
          <a:off x="1676400" y="3124200"/>
          <a:ext cx="65532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Dr.Sachin M.Prayag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4648200" cy="639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Gross &amp; Net Profit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295400" y="1143000"/>
            <a:ext cx="7467600" cy="5105400"/>
          </a:xfrm>
        </p:spPr>
        <p:txBody>
          <a:bodyPr/>
          <a:lstStyle/>
          <a:p>
            <a:pPr eaLnBrk="1" hangingPunct="1"/>
            <a:r>
              <a:rPr lang="en-US" sz="2400" smtClean="0"/>
              <a:t>Net Profit= Total Revenue-(Total Explicit cost+ Total Implicit cost)</a:t>
            </a:r>
          </a:p>
          <a:p>
            <a:pPr eaLnBrk="1" hangingPunct="1"/>
            <a:r>
              <a:rPr lang="en-US" sz="2400" smtClean="0"/>
              <a:t>Net Profit =Gross Profit –total implicit cost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(implicit cost=Wages of owner, interest on own capital contribution</a:t>
            </a:r>
            <a:r>
              <a:rPr lang="en-US" sz="2000" smtClean="0"/>
              <a:t>) </a:t>
            </a:r>
          </a:p>
          <a:p>
            <a:pPr eaLnBrk="1" hangingPunct="1">
              <a:buFont typeface="Wingdings 2" pitchFamily="18" charset="2"/>
              <a:buNone/>
            </a:pPr>
            <a:endParaRPr lang="en-US" sz="200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Gross Profit-	1,50,000/-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Implicit Cost –	40,000/-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(Wages of owner-20,000/- Interest on Owner’s capital 20,000/-)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Net Profit= Gross Profit 1,50,000- 40,000 = 1,10,000/-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Dr.Sachin M.Prayag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8600"/>
            <a:ext cx="6877050" cy="45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</a:rPr>
              <a:t>Uncertainty Bearing Theory- 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  <a:t>Prof. F.H.Knight </a:t>
            </a:r>
            <a:endParaRPr lang="en-US" sz="4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914400"/>
            <a:ext cx="5505450" cy="5334000"/>
          </a:xfrm>
        </p:spPr>
        <p:txBody>
          <a:bodyPr>
            <a:normAutofit fontScale="925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Knight stated that entrepreneur earns  profit which is a reward non insurable risk and uncertainties.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Fire, theft, flood death are insurable risk and can be covered by insurance company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Theory stated that Profit is due to non insurable or unforeseen risks.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pic>
        <p:nvPicPr>
          <p:cNvPr id="26628" name="Picture 2" descr="E:\BECO PPT\thef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914400"/>
            <a:ext cx="1447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4" descr="E:\BECO PPT\insuran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28600"/>
            <a:ext cx="144780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5" descr="E:\BECO PPT\fir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5181600"/>
            <a:ext cx="31242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6" descr="E:\BECO PPT\floo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3505200"/>
            <a:ext cx="2971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Dr.Sachin M.Prayag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6397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Concept of Rent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639050" cy="4648200"/>
          </a:xfrm>
        </p:spPr>
        <p:txBody>
          <a:bodyPr/>
          <a:lstStyle/>
          <a:p>
            <a:pPr eaLnBrk="1" hangingPunct="1"/>
            <a:r>
              <a:rPr lang="en-US" smtClean="0"/>
              <a:t>Rent is the price per unit of time for the service of durable goods. Like cycle, automobile, house etc. </a:t>
            </a:r>
          </a:p>
          <a:p>
            <a:pPr eaLnBrk="1" hangingPunct="1"/>
            <a:r>
              <a:rPr lang="en-US" smtClean="0"/>
              <a:t>Ex- Rs.10 / per hour for cycle or Rs.10000/ per month for flat</a:t>
            </a:r>
          </a:p>
          <a:p>
            <a:pPr eaLnBrk="1" hangingPunct="1"/>
            <a:r>
              <a:rPr lang="en-US" smtClean="0"/>
              <a:t>It is known as contractual rent</a:t>
            </a:r>
          </a:p>
          <a:p>
            <a:pPr eaLnBrk="1" hangingPunct="1"/>
            <a:r>
              <a:rPr lang="en-US" smtClean="0"/>
              <a:t>In modern view rent is a payment to any factor of production over and above its transfer earning. 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9220" name="Picture 14" descr="E:\BECO PPT\expens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28600"/>
            <a:ext cx="25146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Dr.Sachin M.Prayag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51943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Unforeseen risks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609600"/>
            <a:ext cx="4438650" cy="5638800"/>
          </a:xfrm>
        </p:spPr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1.Competetive risk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2.Techinical risk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3.Change in govt. policies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4.Cyclical risk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5.Risk of change in Demands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There is direct relation in risk bearing and profit       ( Higher the risk more the profit) </a:t>
            </a:r>
            <a:endParaRPr lang="en-US" sz="2800" dirty="0"/>
          </a:p>
        </p:txBody>
      </p:sp>
      <p:pic>
        <p:nvPicPr>
          <p:cNvPr id="1026" name="Picture 2" descr="E:\BECO PPT\competetion 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52401" y="762000"/>
            <a:ext cx="2143125" cy="2143125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</p:pic>
      <p:pic>
        <p:nvPicPr>
          <p:cNvPr id="1027" name="Picture 3" descr="E:\BECO PPT\technologiacal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762000"/>
            <a:ext cx="2047875" cy="2133600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</p:pic>
      <p:pic>
        <p:nvPicPr>
          <p:cNvPr id="27654" name="Picture 4" descr="E:\BECO PPT\gov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3048000"/>
            <a:ext cx="234315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5" descr="E:\BECO PPT\cyc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90800" y="3048000"/>
            <a:ext cx="1752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Dr.Sachin M.Prayag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3505200" cy="1401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Critism of Uncertainty bearing theory </a:t>
            </a:r>
            <a:endParaRPr lang="en-US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457200"/>
            <a:ext cx="5429250" cy="6019800"/>
          </a:xfrm>
        </p:spPr>
        <p:txBody>
          <a:bodyPr>
            <a:normAutofit fontScale="700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/>
              <a:t>1.Ignore other factor-Factors like coordination, innovation, Efficient performance etc also generate Profit.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/>
              <a:t>2.Uncertainy can’t surely earns profit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/>
              <a:t>3.Does not explain monopoly profit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/>
              <a:t>4.Profit where ownership(Shareholders) is different than control(Management) is not discuss. 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/>
              <a:t>5.Uncertinty is a part of every business activity it can not be avoided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pic>
        <p:nvPicPr>
          <p:cNvPr id="28676" name="Picture 2" descr="E:\BECO PPT\coordin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905000"/>
            <a:ext cx="28956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3" descr="E:\BECO PPT\risk (1) j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886200"/>
            <a:ext cx="320040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Dr.Sachin M.Prayag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497763" cy="62547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</a:rPr>
              <a:t>Innovation theory of Profit-Joseph Schumpeter</a:t>
            </a:r>
            <a:endParaRPr lang="en-US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914400"/>
            <a:ext cx="5810250" cy="5181600"/>
          </a:xfrm>
        </p:spPr>
        <p:txBody>
          <a:bodyPr>
            <a:normAutofit fontScale="850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theory stats that “Innovation is a distinctive function of an entrepreneur for which he gets profit”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Innovation is a policy to improve production, demand or reduce cost.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Innovations means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* Technological advancement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* Improved production method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* Efficient Marketing activity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29700" name="Picture 2" descr="E:\BECO PPT\invention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762000"/>
            <a:ext cx="25908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AutoShape 4" descr="Image result for Efficient Marketing activit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9702" name="AutoShape 6" descr="Image result for Efficient Marketing activit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pic>
        <p:nvPicPr>
          <p:cNvPr id="29703" name="Picture 7" descr="E:\BECO PPT\feeicienc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819400"/>
            <a:ext cx="263842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4" name="Picture 8" descr="E:\BECO PPT\techological 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4800600"/>
            <a:ext cx="280035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Dr.Sachin M.Prayag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3124200" cy="563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Innovation :- 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381000"/>
            <a:ext cx="4895850" cy="5867400"/>
          </a:xfrm>
        </p:spPr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Schumpeter stated following five types of innovations-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1.Introduction of New Goods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2.New Production Method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3.Opening of New Market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4.New source of raw material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5.New organizations in market</a:t>
            </a:r>
            <a:endParaRPr lang="en-US" dirty="0"/>
          </a:p>
        </p:txBody>
      </p:sp>
      <p:pic>
        <p:nvPicPr>
          <p:cNvPr id="30724" name="Picture 1" descr="E:\BECO PPT\chan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14400"/>
            <a:ext cx="21336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2" descr="E:\BECO PPT\innovati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914400"/>
            <a:ext cx="16002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3" descr="E:\BECO PPT\new marke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895600"/>
            <a:ext cx="263842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4" descr="E:\BECO PPT\soy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4800600"/>
            <a:ext cx="2438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Dr.Sachin M.Prayag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4584700" cy="7159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Types of Innovations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990600"/>
            <a:ext cx="7345363" cy="5257800"/>
          </a:xfrm>
        </p:spPr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/>
              <a:t>Innovation to reduce cost of Production </a:t>
            </a:r>
            <a:r>
              <a:rPr lang="en-US" dirty="0" smtClean="0"/>
              <a:t>–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New machines, cheaper cost of production, new source of raw material etc.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/>
              <a:t>Innovation to increase demand or utility-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New design, attractive marketing, new market for product etc.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Schumpeter states that entrepreneur who innovates can earn abnormal profit for short period –Profit earn by innovation is not permnent. 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Dr.Sachin M.Prayag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497763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Critism of innovation theory of profit:-</a:t>
            </a:r>
            <a:endParaRPr lang="en-US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1066800"/>
            <a:ext cx="5353050" cy="5486400"/>
          </a:xfrm>
        </p:spPr>
        <p:txBody>
          <a:bodyPr>
            <a:normAutofit fontScale="850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1.Copy of Knight Uncertainty theory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      Uncertainty= innovation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2.Ignore Other functions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Efficiency ,accuracy in work etc.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3.Role of risk bearing –is not discuss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4.Ignores importance of uncertainty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5.Incomplete- other factors like market conditions, govt.policy are not discuss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6.Narrow view :-Profit also earn due to goodwill, company image, role of other competitors etc.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pic>
        <p:nvPicPr>
          <p:cNvPr id="32772" name="Picture 2" descr="E:\BECO PPT\lparting mone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95400"/>
            <a:ext cx="30003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3" descr="E:\BECO PPT\Personal ris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657600"/>
            <a:ext cx="30194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Dr.Sachin M.Prayag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Dr.Sachin M.Prayag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435100" y="2362200"/>
            <a:ext cx="7404100" cy="3886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Font typeface="Wingdings 2" pitchFamily="18" charset="2"/>
              <a:buNone/>
              <a:defRPr/>
            </a:pP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Sachin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M.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Prayag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Assistant Professor.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Department of Commerce,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Govindlal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Kanhaiyalal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Joshi (Night) Commerce College, Latur.</a:t>
            </a:r>
          </a:p>
          <a:p>
            <a:pPr marL="82296" indent="0" algn="ctr">
              <a:lnSpc>
                <a:spcPct val="300000"/>
              </a:lnSpc>
              <a:buFont typeface="Wingdings 2" pitchFamily="18" charset="2"/>
              <a:buNone/>
              <a:defRPr/>
            </a:pPr>
            <a:r>
              <a:rPr lang="en-US" sz="4400" dirty="0" smtClean="0">
                <a:solidFill>
                  <a:srgbClr val="7030A0"/>
                </a:solidFill>
                <a:latin typeface="Baskerville-Normal-Italic" pitchFamily="2" charset="0"/>
              </a:rPr>
              <a:t>Thank You !!!</a:t>
            </a:r>
            <a:endParaRPr lang="en-US" sz="4400" dirty="0">
              <a:solidFill>
                <a:srgbClr val="7030A0"/>
              </a:solidFill>
              <a:latin typeface="Baskerville-Normal-Italic" pitchFamily="2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858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Drop 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suggestions 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sachinprayag1@gmail.com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Contact-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9881717278</a:t>
            </a:r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6397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Recardian Theory of Rent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219200" y="1219200"/>
            <a:ext cx="7620000" cy="54102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Recardo define rent as, “That portion of produce of the earth which is paid to the landlord for the use of original and indestructible power of the soil.” 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1371600" y="3581400"/>
            <a:ext cx="1219200" cy="1066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Landlord </a:t>
            </a:r>
          </a:p>
          <a:p>
            <a:pPr algn="ctr">
              <a:defRPr/>
            </a:pPr>
            <a:r>
              <a:rPr lang="en-US" sz="2000" dirty="0"/>
              <a:t>A</a:t>
            </a:r>
          </a:p>
        </p:txBody>
      </p:sp>
      <p:sp>
        <p:nvSpPr>
          <p:cNvPr id="6" name="Flowchart: Process 5"/>
          <p:cNvSpPr/>
          <p:nvPr/>
        </p:nvSpPr>
        <p:spPr>
          <a:xfrm>
            <a:off x="5562600" y="3581400"/>
            <a:ext cx="1219200" cy="1066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Tenant Farmer </a:t>
            </a:r>
          </a:p>
          <a:p>
            <a:pPr algn="ctr">
              <a:defRPr/>
            </a:pPr>
            <a:r>
              <a:rPr lang="en-US" sz="2000" dirty="0"/>
              <a:t>B </a:t>
            </a:r>
          </a:p>
        </p:txBody>
      </p:sp>
      <p:sp>
        <p:nvSpPr>
          <p:cNvPr id="7" name="Flowchart: Process 6"/>
          <p:cNvSpPr/>
          <p:nvPr/>
        </p:nvSpPr>
        <p:spPr>
          <a:xfrm>
            <a:off x="5562600" y="5181600"/>
            <a:ext cx="1219200" cy="1066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Produced </a:t>
            </a:r>
            <a:r>
              <a:rPr lang="en-US" dirty="0">
                <a:solidFill>
                  <a:srgbClr val="FF0000"/>
                </a:solidFill>
              </a:rPr>
              <a:t>150 kg </a:t>
            </a:r>
            <a:r>
              <a:rPr lang="en-US" dirty="0"/>
              <a:t>Wheat </a:t>
            </a:r>
          </a:p>
        </p:txBody>
      </p:sp>
      <p:sp>
        <p:nvSpPr>
          <p:cNvPr id="8" name="Flowchart: Process 7"/>
          <p:cNvSpPr/>
          <p:nvPr/>
        </p:nvSpPr>
        <p:spPr>
          <a:xfrm>
            <a:off x="3429000" y="4800600"/>
            <a:ext cx="1219200" cy="1752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FF00"/>
                </a:solidFill>
              </a:rPr>
              <a:t>Gave 50  kg wheat to Landlord as Rent 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7467600" y="5410200"/>
            <a:ext cx="1447800" cy="1295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Net Produced for farmer B is 100  kg.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3200400" y="4114800"/>
            <a:ext cx="2133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6019800" y="47244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6858000" y="57150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Down Arrow 23"/>
          <p:cNvSpPr/>
          <p:nvPr/>
        </p:nvSpPr>
        <p:spPr>
          <a:xfrm rot="4648633">
            <a:off x="4829176" y="5440362"/>
            <a:ext cx="457200" cy="5365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3744056">
            <a:off x="1731169" y="5169694"/>
            <a:ext cx="1600200" cy="706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Dr.Sachin M.Prayag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56356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dirty="0" smtClean="0"/>
              <a:t>Assumptions of Recardian Theory of Rent</a:t>
            </a:r>
            <a:endParaRPr lang="en-US" sz="3200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715250" cy="54102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1.Land has no other use than farming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2. Rent depend upon the fertility of land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3.All landlord give their land to tenant farmer means no landlord is farmer and no farmer has his own land.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4. Land differs in fertility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5.Land possess certain original and indestructible power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6.Order of cultivation i.e. most fertile land cultivated first, then less fertile and at last least fertile land is used for cultivation.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7. There is </a:t>
            </a:r>
            <a:r>
              <a:rPr lang="en-US" sz="2400" u="sng" smtClean="0"/>
              <a:t>no rent land </a:t>
            </a:r>
            <a:r>
              <a:rPr lang="en-US" sz="2400" smtClean="0"/>
              <a:t>which is infertile and never used for farming . Therefore such marginal or no rent land is existed and </a:t>
            </a:r>
            <a:r>
              <a:rPr lang="en-US" sz="2400" u="sng" smtClean="0"/>
              <a:t> can not earn any Rent. </a:t>
            </a:r>
          </a:p>
          <a:p>
            <a:pPr eaLnBrk="1" hangingPunct="1">
              <a:buFont typeface="Wingdings 2" pitchFamily="18" charset="2"/>
              <a:buNone/>
            </a:pPr>
            <a:endParaRPr lang="en-US" sz="2400" u="sng" smtClean="0"/>
          </a:p>
          <a:p>
            <a:pPr eaLnBrk="1" hangingPunct="1">
              <a:buFont typeface="Wingdings 2" pitchFamily="18" charset="2"/>
              <a:buNone/>
            </a:pPr>
            <a:endParaRPr lang="en-US" sz="2400" u="sng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Dr.Sachin M.Prayag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33496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800" dirty="0" smtClean="0"/>
              <a:t>Recardian Theory of Rent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9200" y="762000"/>
          <a:ext cx="771525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578"/>
                <a:gridCol w="1411087"/>
                <a:gridCol w="1567875"/>
                <a:gridCol w="2082660"/>
                <a:gridCol w="1543050"/>
              </a:tblGrid>
              <a:tr h="8849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Grade</a:t>
                      </a:r>
                    </a:p>
                    <a:p>
                      <a:pPr algn="ctr"/>
                      <a:r>
                        <a:rPr lang="en-US" baseline="0" dirty="0" smtClean="0"/>
                        <a:t>of </a:t>
                      </a:r>
                    </a:p>
                    <a:p>
                      <a:pPr algn="ctr"/>
                      <a:r>
                        <a:rPr lang="en-US" baseline="0" dirty="0" smtClean="0"/>
                        <a:t>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Cost of</a:t>
                      </a:r>
                      <a:r>
                        <a:rPr lang="en-US" baseline="0" dirty="0" smtClean="0"/>
                        <a:t> Cultivation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Production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algn="ctr"/>
                      <a:r>
                        <a:rPr lang="en-US" baseline="0" dirty="0" smtClean="0"/>
                        <a:t>of </a:t>
                      </a:r>
                    </a:p>
                    <a:p>
                      <a:pPr algn="ctr"/>
                      <a:r>
                        <a:rPr lang="en-US" baseline="0" dirty="0" smtClean="0"/>
                        <a:t>Wheat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 of Output (Rs.1000 per Quintal)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Rent</a:t>
                      </a:r>
                      <a:endParaRPr lang="en-US" dirty="0"/>
                    </a:p>
                  </a:txBody>
                  <a:tcPr/>
                </a:tc>
              </a:tr>
              <a:tr h="619432">
                <a:tc>
                  <a:txBody>
                    <a:bodyPr/>
                    <a:lstStyle/>
                    <a:p>
                      <a:r>
                        <a:rPr lang="en-US" dirty="0" smtClean="0"/>
                        <a:t>Land A  </a:t>
                      </a:r>
                    </a:p>
                    <a:p>
                      <a:r>
                        <a:rPr lang="en-US" dirty="0" smtClean="0"/>
                        <a:t>2 Acres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Rs.20000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 Quintals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Rs.30000   </a:t>
                      </a:r>
                    </a:p>
                    <a:p>
                      <a:r>
                        <a:rPr lang="en-US" dirty="0" smtClean="0"/>
                        <a:t>(30 x 1000)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Rs.</a:t>
                      </a:r>
                      <a:r>
                        <a:rPr lang="en-US" baseline="0" dirty="0" smtClean="0"/>
                        <a:t> 10000 30000-20000</a:t>
                      </a:r>
                      <a:endParaRPr lang="en-US" dirty="0"/>
                    </a:p>
                  </a:txBody>
                  <a:tcPr/>
                </a:tc>
              </a:tr>
              <a:tr h="619432">
                <a:tc>
                  <a:txBody>
                    <a:bodyPr/>
                    <a:lstStyle/>
                    <a:p>
                      <a:r>
                        <a:rPr lang="en-US" dirty="0" smtClean="0"/>
                        <a:t>Land  B</a:t>
                      </a:r>
                      <a:r>
                        <a:rPr lang="en-US" baseline="0" dirty="0" smtClean="0"/>
                        <a:t>  </a:t>
                      </a:r>
                    </a:p>
                    <a:p>
                      <a:r>
                        <a:rPr lang="en-US" baseline="0" dirty="0" smtClean="0"/>
                        <a:t>2 Acres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Rs.20000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 Quintals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Rs.25000</a:t>
                      </a:r>
                    </a:p>
                    <a:p>
                      <a:r>
                        <a:rPr lang="en-US" dirty="0" smtClean="0"/>
                        <a:t>(25x 1000)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Rs.5000 25000-20000</a:t>
                      </a:r>
                      <a:endParaRPr lang="en-US" dirty="0"/>
                    </a:p>
                  </a:txBody>
                  <a:tcPr/>
                </a:tc>
              </a:tr>
              <a:tr h="619432">
                <a:tc>
                  <a:txBody>
                    <a:bodyPr/>
                    <a:lstStyle/>
                    <a:p>
                      <a:r>
                        <a:rPr lang="en-US" dirty="0" smtClean="0"/>
                        <a:t>Land C   </a:t>
                      </a:r>
                    </a:p>
                    <a:p>
                      <a:r>
                        <a:rPr lang="en-US" dirty="0" smtClean="0"/>
                        <a:t>2 Acres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Rs.20000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r>
                        <a:rPr lang="en-US" baseline="0" dirty="0" smtClean="0"/>
                        <a:t> Quintals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Rs.20000</a:t>
                      </a:r>
                    </a:p>
                    <a:p>
                      <a:r>
                        <a:rPr lang="en-US" dirty="0" smtClean="0"/>
                        <a:t>(20x 1000)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Rs. Nil   20000-20000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1219200" y="3733800"/>
          <a:ext cx="75438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Dr.Sachin M.Prayag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499350" cy="5635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Criticism of Recardian theory of Rent </a:t>
            </a:r>
            <a:endParaRPr lang="en-US" sz="2800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219200" y="762000"/>
            <a:ext cx="7715250" cy="5486400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en-US" sz="2400" smtClean="0"/>
              <a:t>1. Land has original and indestructible power- is not a correct statement. Because fertility of land can be improved by using fertilizers and fertility get reduced due to wrong cropping pattern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n-US" sz="2400" smtClean="0"/>
              <a:t>2. Order of cultivation has no historical evidence.          (</a:t>
            </a:r>
            <a:r>
              <a:rPr lang="en-US" sz="2400" smtClean="0">
                <a:solidFill>
                  <a:srgbClr val="FF0000"/>
                </a:solidFill>
              </a:rPr>
              <a:t>High fertile </a:t>
            </a:r>
            <a:r>
              <a:rPr lang="en-US" sz="2400" smtClean="0"/>
              <a:t>land get </a:t>
            </a:r>
            <a:r>
              <a:rPr lang="en-US" sz="2400" smtClean="0">
                <a:solidFill>
                  <a:srgbClr val="FF0000"/>
                </a:solidFill>
              </a:rPr>
              <a:t>cultivated first </a:t>
            </a:r>
            <a:r>
              <a:rPr lang="en-US" sz="2400" smtClean="0"/>
              <a:t>and least fertile land used at last) 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n-US" sz="2400" smtClean="0"/>
              <a:t>3. No rent land does not exists. Even barren land can earn some rent.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n-US" sz="2400" smtClean="0"/>
              <a:t>4.Multiple factors determine fertility. I.e. Agriculture practice, cropping pattern,  availability of water ,etc.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n-US" sz="2400" smtClean="0"/>
              <a:t>5. The aspect of scarcity of land is ignored.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n-US" sz="2400" smtClean="0"/>
              <a:t>6. Rent element is found in all factors of production.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n-US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Dr.Sachin M.Prayag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198438"/>
            <a:ext cx="7499350" cy="7159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Concept of Wages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435100" y="1066800"/>
            <a:ext cx="7499350" cy="5181600"/>
          </a:xfrm>
        </p:spPr>
        <p:txBody>
          <a:bodyPr/>
          <a:lstStyle/>
          <a:p>
            <a:r>
              <a:rPr lang="en-US" smtClean="0"/>
              <a:t>The term wages means payment made to the labours for their service. </a:t>
            </a:r>
          </a:p>
          <a:p>
            <a:r>
              <a:rPr lang="en-US" smtClean="0"/>
              <a:t>An employer paid wages to the labour because they contribute in production process.</a:t>
            </a:r>
          </a:p>
          <a:p>
            <a:r>
              <a:rPr lang="en-US" smtClean="0"/>
              <a:t>T. R. Turner defines, “ Wages is the price paid by the employer to the worker on account of labour performed.”</a:t>
            </a:r>
          </a:p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Dr.Sachin M.Prayag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28600"/>
            <a:ext cx="7499350" cy="685800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Marginal Productivity Theory of Wages</a:t>
            </a:r>
            <a:endParaRPr lang="en-US" sz="32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219200" y="990600"/>
            <a:ext cx="7715250" cy="5257800"/>
          </a:xfrm>
        </p:spPr>
        <p:txBody>
          <a:bodyPr/>
          <a:lstStyle/>
          <a:p>
            <a:r>
              <a:rPr lang="en-US" smtClean="0"/>
              <a:t>According to this theory in the long run wages of the labour should be equal to his marginal productivity. </a:t>
            </a:r>
          </a:p>
          <a:p>
            <a:r>
              <a:rPr lang="en-US" smtClean="0"/>
              <a:t>As the labours are productive they are demanded by employer or producers.</a:t>
            </a:r>
          </a:p>
          <a:p>
            <a:r>
              <a:rPr lang="en-US" smtClean="0"/>
              <a:t>Therefore the wage rate get fixed at the point where demand and supply of labour intersect each other .</a:t>
            </a:r>
          </a:p>
          <a:p>
            <a:r>
              <a:rPr lang="en-US" smtClean="0"/>
              <a:t>But an employer should consider his/ her productivity while fixing wage rate. </a:t>
            </a:r>
          </a:p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Dr.Sachin M.Prayag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63976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Criticism of the theory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435100" y="1219200"/>
            <a:ext cx="7499350" cy="50292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1.Give more importance to demand side and ignored supply side of the labour.</a:t>
            </a:r>
          </a:p>
          <a:p>
            <a:pPr>
              <a:buFont typeface="Wingdings 2" pitchFamily="18" charset="2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2. Assumption of perfect competition is wrong.</a:t>
            </a:r>
          </a:p>
          <a:p>
            <a:pPr>
              <a:buFont typeface="Wingdings 2" pitchFamily="18" charset="2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3. Assumption of full employment is baseless.</a:t>
            </a:r>
          </a:p>
          <a:p>
            <a:pPr>
              <a:buFont typeface="Wingdings 2" pitchFamily="18" charset="2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4. Theory ignores wage fixation in short period.</a:t>
            </a:r>
          </a:p>
          <a:p>
            <a:pPr>
              <a:buFont typeface="Wingdings 2" pitchFamily="18" charset="2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5. It is difficult to measure the productivity of single labour working in large production units. </a:t>
            </a:r>
          </a:p>
          <a:p>
            <a:pPr>
              <a:buFont typeface="Wingdings 2" pitchFamily="18" charset="2"/>
              <a:buNone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1" descr="E:\BECO PPT\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4953000"/>
            <a:ext cx="7315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Dr.Sachin M.Prayag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567</TotalTime>
  <Words>1322</Words>
  <Application>Microsoft Office PowerPoint</Application>
  <PresentationFormat>On-screen Show (4:3)</PresentationFormat>
  <Paragraphs>232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Solstice</vt:lpstr>
      <vt:lpstr>Business Eco- Theory of Distribution </vt:lpstr>
      <vt:lpstr>Concept of Rent</vt:lpstr>
      <vt:lpstr>Recardian Theory of Rent</vt:lpstr>
      <vt:lpstr>Assumptions of Recardian Theory of Rent</vt:lpstr>
      <vt:lpstr>Recardian Theory of Rent </vt:lpstr>
      <vt:lpstr>Criticism of Recardian theory of Rent </vt:lpstr>
      <vt:lpstr>Concept of Wages</vt:lpstr>
      <vt:lpstr>Marginal Productivity Theory of Wages</vt:lpstr>
      <vt:lpstr>Criticism of the theory</vt:lpstr>
      <vt:lpstr>Interest -Concept</vt:lpstr>
      <vt:lpstr>Concept</vt:lpstr>
      <vt:lpstr>Loanable Fund Theory                     ( Neo-Classical Theory ) </vt:lpstr>
      <vt:lpstr>Demand for Loan:-</vt:lpstr>
      <vt:lpstr>Supply for loan:-</vt:lpstr>
      <vt:lpstr>Critism of loanable fund theory </vt:lpstr>
      <vt:lpstr>Profit:-Nature</vt:lpstr>
      <vt:lpstr>Gross &amp; Net Profit</vt:lpstr>
      <vt:lpstr>Gross &amp; Net Profit</vt:lpstr>
      <vt:lpstr>Uncertainty Bearing Theory- Prof. F.H.Knight </vt:lpstr>
      <vt:lpstr>Unforeseen risks</vt:lpstr>
      <vt:lpstr>Critism of Uncertainty bearing theory </vt:lpstr>
      <vt:lpstr>Innovation theory of Profit-Joseph Schumpeter</vt:lpstr>
      <vt:lpstr>Innovation :- </vt:lpstr>
      <vt:lpstr>Types of Innovations</vt:lpstr>
      <vt:lpstr>Critism of innovation theory of profit:-</vt:lpstr>
      <vt:lpstr> Drop your suggestions at -      sachinprayag1@gmail.com      OR     Contact- 9881717278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Distribution </dc:title>
  <dc:creator/>
  <cp:lastModifiedBy>HP</cp:lastModifiedBy>
  <cp:revision>154</cp:revision>
  <dcterms:created xsi:type="dcterms:W3CDTF">2006-08-16T00:00:00Z</dcterms:created>
  <dcterms:modified xsi:type="dcterms:W3CDTF">2023-09-14T07:16:26Z</dcterms:modified>
</cp:coreProperties>
</file>